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3" r:id="rId2"/>
  </p:sldMasterIdLst>
  <p:notesMasterIdLst>
    <p:notesMasterId r:id="rId10"/>
  </p:notesMasterIdLst>
  <p:handoutMasterIdLst>
    <p:handoutMasterId r:id="rId11"/>
  </p:handoutMasterIdLst>
  <p:sldIdLst>
    <p:sldId id="256" r:id="rId3"/>
    <p:sldId id="616" r:id="rId4"/>
    <p:sldId id="612" r:id="rId5"/>
    <p:sldId id="608" r:id="rId6"/>
    <p:sldId id="556" r:id="rId7"/>
    <p:sldId id="613" r:id="rId8"/>
    <p:sldId id="607" r:id="rId9"/>
  </p:sldIdLst>
  <p:sldSz cx="9144000" cy="6858000" type="screen4x3"/>
  <p:notesSz cx="6858000" cy="9144000"/>
  <p:defaultTextStyle>
    <a:defPPr>
      <a:defRPr lang="en-US"/>
    </a:defPPr>
    <a:lvl1pPr marL="0" algn="l" defTabSz="9128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6419" algn="l" defTabSz="9128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2853" algn="l" defTabSz="9128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69290" algn="l" defTabSz="9128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5716" algn="l" defTabSz="9128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2139" algn="l" defTabSz="9128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38575" algn="l" defTabSz="9128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5000" algn="l" defTabSz="9128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1429" algn="l" defTabSz="9128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E3194"/>
    <a:srgbClr val="FFD63F"/>
    <a:srgbClr val="F2FF5F"/>
    <a:srgbClr val="4BD7E1"/>
    <a:srgbClr val="E006D5"/>
    <a:srgbClr val="00E100"/>
    <a:srgbClr val="0C5209"/>
    <a:srgbClr val="11690C"/>
    <a:srgbClr val="80057A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2" autoAdjust="0"/>
    <p:restoredTop sz="94696" autoAdjust="0"/>
  </p:normalViewPr>
  <p:slideViewPr>
    <p:cSldViewPr>
      <p:cViewPr>
        <p:scale>
          <a:sx n="90" d="100"/>
          <a:sy n="90" d="100"/>
        </p:scale>
        <p:origin x="-1016" y="-2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417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handoutMaster" Target="handoutMasters/handout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F6DDE5-F68F-F848-A8FC-E32180D6EAD4}" type="datetime1">
              <a:rPr lang="en-US" smtClean="0"/>
              <a:pPr/>
              <a:t>4/26/16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338CD5-CECF-AC41-B90D-0F1D9F642A6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42309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1C4514-1F67-F248-AD2F-1A4C562A6D3F}" type="datetime1">
              <a:rPr lang="en-US" smtClean="0"/>
              <a:pPr/>
              <a:t>4/26/16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997CD6-3EDC-43A1-BFE6-556DB01E9DE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586514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28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6419" algn="l" defTabSz="9128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2853" algn="l" defTabSz="9128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69290" algn="l" defTabSz="9128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5716" algn="l" defTabSz="9128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2139" algn="l" defTabSz="9128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38575" algn="l" defTabSz="9128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5000" algn="l" defTabSz="9128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1429" algn="l" defTabSz="9128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997CD6-3EDC-43A1-BFE6-556DB01E9DE7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1998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57201"/>
            <a:ext cx="7772400" cy="784225"/>
          </a:xfrm>
        </p:spPr>
        <p:txBody>
          <a:bodyPr>
            <a:normAutofit/>
          </a:bodyPr>
          <a:lstStyle>
            <a:lvl1pPr>
              <a:defRPr sz="3600" baseline="0">
                <a:solidFill>
                  <a:srgbClr val="FF0000"/>
                </a:solidFill>
                <a:latin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Apr,13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A.Kiselev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2857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Apr,13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A.Kiselev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75549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71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71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Apr,13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A.Kiselev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532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anchor="ctr" anchorCtr="0"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Apr,13 2016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A.Kiselev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80003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Apr,13 2016</a:t>
            </a: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A.Kiselev</a:t>
            </a: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pitchFamily="-65" charset="0"/>
              </a:defRPr>
            </a:lvl1pPr>
          </a:lstStyle>
          <a:p>
            <a:pPr>
              <a:defRPr/>
            </a:pPr>
            <a:fld id="{BC346014-8CB8-304E-A5FA-922CBC1F60F3}" type="slidenum">
              <a:rPr lang="ru-RU"/>
              <a:pPr>
                <a:defRPr/>
              </a:pPr>
              <a:t>‹#›</a:t>
            </a:fld>
            <a:r>
              <a:rPr lang="en-US"/>
              <a:t>/16</a:t>
            </a:r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4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28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692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57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21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385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5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14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Apr,13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A.Kiselev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E5294-E2E2-D84E-B244-61D9D82C84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Apr,13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A.Kiselev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E5294-E2E2-D84E-B244-61D9D82C84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33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46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641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285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6929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571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213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3857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5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142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Apr,13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A.Kiselev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E5294-E2E2-D84E-B244-61D9D82C84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3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3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Apr,13 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A.Kiselev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E5294-E2E2-D84E-B244-61D9D82C84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419" indent="0">
              <a:buNone/>
              <a:defRPr sz="2000" b="1"/>
            </a:lvl2pPr>
            <a:lvl3pPr marL="912853" indent="0">
              <a:buNone/>
              <a:defRPr sz="1800" b="1"/>
            </a:lvl3pPr>
            <a:lvl4pPr marL="1369290" indent="0">
              <a:buNone/>
              <a:defRPr sz="1600" b="1"/>
            </a:lvl4pPr>
            <a:lvl5pPr marL="1825716" indent="0">
              <a:buNone/>
              <a:defRPr sz="1600" b="1"/>
            </a:lvl5pPr>
            <a:lvl6pPr marL="2282139" indent="0">
              <a:buNone/>
              <a:defRPr sz="1600" b="1"/>
            </a:lvl6pPr>
            <a:lvl7pPr marL="2738575" indent="0">
              <a:buNone/>
              <a:defRPr sz="1600" b="1"/>
            </a:lvl7pPr>
            <a:lvl8pPr marL="3195000" indent="0">
              <a:buNone/>
              <a:defRPr sz="1600" b="1"/>
            </a:lvl8pPr>
            <a:lvl9pPr marL="365142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419" indent="0">
              <a:buNone/>
              <a:defRPr sz="2000" b="1"/>
            </a:lvl2pPr>
            <a:lvl3pPr marL="912853" indent="0">
              <a:buNone/>
              <a:defRPr sz="1800" b="1"/>
            </a:lvl3pPr>
            <a:lvl4pPr marL="1369290" indent="0">
              <a:buNone/>
              <a:defRPr sz="1600" b="1"/>
            </a:lvl4pPr>
            <a:lvl5pPr marL="1825716" indent="0">
              <a:buNone/>
              <a:defRPr sz="1600" b="1"/>
            </a:lvl5pPr>
            <a:lvl6pPr marL="2282139" indent="0">
              <a:buNone/>
              <a:defRPr sz="1600" b="1"/>
            </a:lvl6pPr>
            <a:lvl7pPr marL="2738575" indent="0">
              <a:buNone/>
              <a:defRPr sz="1600" b="1"/>
            </a:lvl7pPr>
            <a:lvl8pPr marL="3195000" indent="0">
              <a:buNone/>
              <a:defRPr sz="1600" b="1"/>
            </a:lvl8pPr>
            <a:lvl9pPr marL="365142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Apr,13 2016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A.Kiselev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E5294-E2E2-D84E-B244-61D9D82C84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Apr,13 2016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A.Kiselev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E5294-E2E2-D84E-B244-61D9D82C84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Apr,13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37325"/>
            <a:ext cx="3429000" cy="244475"/>
          </a:xfrm>
        </p:spPr>
        <p:txBody>
          <a:bodyPr/>
          <a:lstStyle>
            <a:lvl1pPr>
              <a:defRPr sz="1100" baseline="0">
                <a:solidFill>
                  <a:schemeClr val="tx2">
                    <a:lumMod val="60000"/>
                    <a:lumOff val="40000"/>
                  </a:schemeClr>
                </a:solidFill>
                <a:latin typeface="Arial Narrow" pitchFamily="34" charset="0"/>
              </a:defRPr>
            </a:lvl1pPr>
          </a:lstStyle>
          <a:p>
            <a:r>
              <a:rPr lang="en-US" smtClean="0"/>
              <a:t>A.Kiselev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58000" y="6553200"/>
            <a:ext cx="2133600" cy="228600"/>
          </a:xfrm>
        </p:spPr>
        <p:txBody>
          <a:bodyPr/>
          <a:lstStyle>
            <a:lvl1pPr>
              <a:defRPr sz="1100" baseline="0">
                <a:solidFill>
                  <a:schemeClr val="tx2">
                    <a:lumMod val="60000"/>
                    <a:lumOff val="40000"/>
                  </a:schemeClr>
                </a:solidFill>
                <a:latin typeface="Arial Narrow" pitchFamily="34" charset="0"/>
              </a:defRPr>
            </a:lvl1pPr>
          </a:lstStyle>
          <a:p>
            <a:fld id="{59EA4CFA-C3DC-4ADB-8A77-9C015038EFD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59049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Apr,13 2016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A.Kiselev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E5294-E2E2-D84E-B244-61D9D82C84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83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6419" indent="0">
              <a:buNone/>
              <a:defRPr sz="1200"/>
            </a:lvl2pPr>
            <a:lvl3pPr marL="912853" indent="0">
              <a:buNone/>
              <a:defRPr sz="1000"/>
            </a:lvl3pPr>
            <a:lvl4pPr marL="1369290" indent="0">
              <a:buNone/>
              <a:defRPr sz="900"/>
            </a:lvl4pPr>
            <a:lvl5pPr marL="1825716" indent="0">
              <a:buNone/>
              <a:defRPr sz="900"/>
            </a:lvl5pPr>
            <a:lvl6pPr marL="2282139" indent="0">
              <a:buNone/>
              <a:defRPr sz="900"/>
            </a:lvl6pPr>
            <a:lvl7pPr marL="2738575" indent="0">
              <a:buNone/>
              <a:defRPr sz="900"/>
            </a:lvl7pPr>
            <a:lvl8pPr marL="3195000" indent="0">
              <a:buNone/>
              <a:defRPr sz="900"/>
            </a:lvl8pPr>
            <a:lvl9pPr marL="365142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Apr,13 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A.Kiselev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E5294-E2E2-D84E-B244-61D9D82C84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6419" indent="0">
              <a:buNone/>
              <a:defRPr sz="2800"/>
            </a:lvl2pPr>
            <a:lvl3pPr marL="912853" indent="0">
              <a:buNone/>
              <a:defRPr sz="2400"/>
            </a:lvl3pPr>
            <a:lvl4pPr marL="1369290" indent="0">
              <a:buNone/>
              <a:defRPr sz="2000"/>
            </a:lvl4pPr>
            <a:lvl5pPr marL="1825716" indent="0">
              <a:buNone/>
              <a:defRPr sz="2000"/>
            </a:lvl5pPr>
            <a:lvl6pPr marL="2282139" indent="0">
              <a:buNone/>
              <a:defRPr sz="2000"/>
            </a:lvl6pPr>
            <a:lvl7pPr marL="2738575" indent="0">
              <a:buNone/>
              <a:defRPr sz="2000"/>
            </a:lvl7pPr>
            <a:lvl8pPr marL="3195000" indent="0">
              <a:buNone/>
              <a:defRPr sz="2000"/>
            </a:lvl8pPr>
            <a:lvl9pPr marL="3651429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6419" indent="0">
              <a:buNone/>
              <a:defRPr sz="1200"/>
            </a:lvl2pPr>
            <a:lvl3pPr marL="912853" indent="0">
              <a:buNone/>
              <a:defRPr sz="1000"/>
            </a:lvl3pPr>
            <a:lvl4pPr marL="1369290" indent="0">
              <a:buNone/>
              <a:defRPr sz="900"/>
            </a:lvl4pPr>
            <a:lvl5pPr marL="1825716" indent="0">
              <a:buNone/>
              <a:defRPr sz="900"/>
            </a:lvl5pPr>
            <a:lvl6pPr marL="2282139" indent="0">
              <a:buNone/>
              <a:defRPr sz="900"/>
            </a:lvl6pPr>
            <a:lvl7pPr marL="2738575" indent="0">
              <a:buNone/>
              <a:defRPr sz="900"/>
            </a:lvl7pPr>
            <a:lvl8pPr marL="3195000" indent="0">
              <a:buNone/>
              <a:defRPr sz="900"/>
            </a:lvl8pPr>
            <a:lvl9pPr marL="365142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Apr,13 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A.Kiselev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E5294-E2E2-D84E-B244-61D9D82C84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Apr,13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A.Kiselev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E5294-E2E2-D84E-B244-61D9D82C84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71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71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Apr,13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A.Kiselev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E5294-E2E2-D84E-B244-61D9D82C84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33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46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641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285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6929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571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213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3857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5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142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Apr,13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A.Kiselev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405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3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3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Apr,13 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A.Kiselev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2951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419" indent="0">
              <a:buNone/>
              <a:defRPr sz="2000" b="1"/>
            </a:lvl2pPr>
            <a:lvl3pPr marL="912853" indent="0">
              <a:buNone/>
              <a:defRPr sz="1800" b="1"/>
            </a:lvl3pPr>
            <a:lvl4pPr marL="1369290" indent="0">
              <a:buNone/>
              <a:defRPr sz="1600" b="1"/>
            </a:lvl4pPr>
            <a:lvl5pPr marL="1825716" indent="0">
              <a:buNone/>
              <a:defRPr sz="1600" b="1"/>
            </a:lvl5pPr>
            <a:lvl6pPr marL="2282139" indent="0">
              <a:buNone/>
              <a:defRPr sz="1600" b="1"/>
            </a:lvl6pPr>
            <a:lvl7pPr marL="2738575" indent="0">
              <a:buNone/>
              <a:defRPr sz="1600" b="1"/>
            </a:lvl7pPr>
            <a:lvl8pPr marL="3195000" indent="0">
              <a:buNone/>
              <a:defRPr sz="1600" b="1"/>
            </a:lvl8pPr>
            <a:lvl9pPr marL="365142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419" indent="0">
              <a:buNone/>
              <a:defRPr sz="2000" b="1"/>
            </a:lvl2pPr>
            <a:lvl3pPr marL="912853" indent="0">
              <a:buNone/>
              <a:defRPr sz="1800" b="1"/>
            </a:lvl3pPr>
            <a:lvl4pPr marL="1369290" indent="0">
              <a:buNone/>
              <a:defRPr sz="1600" b="1"/>
            </a:lvl4pPr>
            <a:lvl5pPr marL="1825716" indent="0">
              <a:buNone/>
              <a:defRPr sz="1600" b="1"/>
            </a:lvl5pPr>
            <a:lvl6pPr marL="2282139" indent="0">
              <a:buNone/>
              <a:defRPr sz="1600" b="1"/>
            </a:lvl6pPr>
            <a:lvl7pPr marL="2738575" indent="0">
              <a:buNone/>
              <a:defRPr sz="1600" b="1"/>
            </a:lvl7pPr>
            <a:lvl8pPr marL="3195000" indent="0">
              <a:buNone/>
              <a:defRPr sz="1600" b="1"/>
            </a:lvl8pPr>
            <a:lvl9pPr marL="365142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Apr,13 2016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A.Kiselev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8008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Apr,13 2016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A.Kiselev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998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Apr,13 2016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A.Kiselev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15399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83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6419" indent="0">
              <a:buNone/>
              <a:defRPr sz="1200"/>
            </a:lvl2pPr>
            <a:lvl3pPr marL="912853" indent="0">
              <a:buNone/>
              <a:defRPr sz="1000"/>
            </a:lvl3pPr>
            <a:lvl4pPr marL="1369290" indent="0">
              <a:buNone/>
              <a:defRPr sz="900"/>
            </a:lvl4pPr>
            <a:lvl5pPr marL="1825716" indent="0">
              <a:buNone/>
              <a:defRPr sz="900"/>
            </a:lvl5pPr>
            <a:lvl6pPr marL="2282139" indent="0">
              <a:buNone/>
              <a:defRPr sz="900"/>
            </a:lvl6pPr>
            <a:lvl7pPr marL="2738575" indent="0">
              <a:buNone/>
              <a:defRPr sz="900"/>
            </a:lvl7pPr>
            <a:lvl8pPr marL="3195000" indent="0">
              <a:buNone/>
              <a:defRPr sz="900"/>
            </a:lvl8pPr>
            <a:lvl9pPr marL="365142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Apr,13 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A.Kiselev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7018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6419" indent="0">
              <a:buNone/>
              <a:defRPr sz="2800"/>
            </a:lvl2pPr>
            <a:lvl3pPr marL="912853" indent="0">
              <a:buNone/>
              <a:defRPr sz="2400"/>
            </a:lvl3pPr>
            <a:lvl4pPr marL="1369290" indent="0">
              <a:buNone/>
              <a:defRPr sz="2000"/>
            </a:lvl4pPr>
            <a:lvl5pPr marL="1825716" indent="0">
              <a:buNone/>
              <a:defRPr sz="2000"/>
            </a:lvl5pPr>
            <a:lvl6pPr marL="2282139" indent="0">
              <a:buNone/>
              <a:defRPr sz="2000"/>
            </a:lvl6pPr>
            <a:lvl7pPr marL="2738575" indent="0">
              <a:buNone/>
              <a:defRPr sz="2000"/>
            </a:lvl7pPr>
            <a:lvl8pPr marL="3195000" indent="0">
              <a:buNone/>
              <a:defRPr sz="2000"/>
            </a:lvl8pPr>
            <a:lvl9pPr marL="3651429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6419" indent="0">
              <a:buNone/>
              <a:defRPr sz="1200"/>
            </a:lvl2pPr>
            <a:lvl3pPr marL="912853" indent="0">
              <a:buNone/>
              <a:defRPr sz="1000"/>
            </a:lvl3pPr>
            <a:lvl4pPr marL="1369290" indent="0">
              <a:buNone/>
              <a:defRPr sz="900"/>
            </a:lvl4pPr>
            <a:lvl5pPr marL="1825716" indent="0">
              <a:buNone/>
              <a:defRPr sz="900"/>
            </a:lvl5pPr>
            <a:lvl6pPr marL="2282139" indent="0">
              <a:buNone/>
              <a:defRPr sz="900"/>
            </a:lvl6pPr>
            <a:lvl7pPr marL="2738575" indent="0">
              <a:buNone/>
              <a:defRPr sz="900"/>
            </a:lvl7pPr>
            <a:lvl8pPr marL="3195000" indent="0">
              <a:buNone/>
              <a:defRPr sz="900"/>
            </a:lvl8pPr>
            <a:lvl9pPr marL="365142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Apr,13 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A.Kiselev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8315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0.xml"/><Relationship Id="rId8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283" tIns="45642" rIns="91283" bIns="45642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33"/>
            <a:ext cx="8229600" cy="4525963"/>
          </a:xfrm>
          <a:prstGeom prst="rect">
            <a:avLst/>
          </a:prstGeom>
        </p:spPr>
        <p:txBody>
          <a:bodyPr vert="horz" lIns="91283" tIns="45642" rIns="91283" bIns="45642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83"/>
            <a:ext cx="2133600" cy="365125"/>
          </a:xfrm>
          <a:prstGeom prst="rect">
            <a:avLst/>
          </a:prstGeom>
        </p:spPr>
        <p:txBody>
          <a:bodyPr vert="horz" lIns="91283" tIns="45642" rIns="91283" bIns="45642" rtlCol="0" anchor="ctr"/>
          <a:lstStyle>
            <a:lvl1pPr algn="l">
              <a:defRPr sz="1600">
                <a:solidFill>
                  <a:srgbClr val="800000"/>
                </a:solidFill>
                <a:latin typeface="Tahoma"/>
                <a:cs typeface="Tahoma"/>
              </a:defRPr>
            </a:lvl1pPr>
          </a:lstStyle>
          <a:p>
            <a:r>
              <a:rPr lang="en-US" smtClean="0"/>
              <a:t>Apr,13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1" y="6356383"/>
            <a:ext cx="2895600" cy="365125"/>
          </a:xfrm>
          <a:prstGeom prst="rect">
            <a:avLst/>
          </a:prstGeom>
        </p:spPr>
        <p:txBody>
          <a:bodyPr vert="horz" lIns="91283" tIns="45642" rIns="91283" bIns="45642" rtlCol="0" anchor="ctr"/>
          <a:lstStyle>
            <a:lvl1pPr algn="ctr">
              <a:defRPr sz="1600">
                <a:solidFill>
                  <a:srgbClr val="800000"/>
                </a:solidFill>
                <a:latin typeface="Tahoma"/>
                <a:cs typeface="Tahoma"/>
              </a:defRPr>
            </a:lvl1pPr>
          </a:lstStyle>
          <a:p>
            <a:r>
              <a:rPr lang="en-US" smtClean="0"/>
              <a:t>A.Kiselev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83"/>
            <a:ext cx="2133600" cy="365125"/>
          </a:xfrm>
          <a:prstGeom prst="rect">
            <a:avLst/>
          </a:prstGeom>
        </p:spPr>
        <p:txBody>
          <a:bodyPr vert="horz" lIns="91283" tIns="45642" rIns="91283" bIns="45642" rtlCol="0" anchor="ctr"/>
          <a:lstStyle>
            <a:lvl1pPr algn="r">
              <a:defRPr sz="1600">
                <a:solidFill>
                  <a:srgbClr val="1F497D"/>
                </a:solidFill>
              </a:defRPr>
            </a:lvl1pPr>
          </a:lstStyle>
          <a:p>
            <a:r>
              <a:rPr lang="en-US" dirty="0" smtClean="0"/>
              <a:t>@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8841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2" r:id="rId13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ctr" defTabSz="912853" rtl="0" eaLnBrk="1" latinLnBrk="0" hangingPunct="1">
        <a:spcBef>
          <a:spcPct val="0"/>
        </a:spcBef>
        <a:buNone/>
        <a:defRPr sz="3600" b="1" kern="1200" baseline="0">
          <a:solidFill>
            <a:srgbClr val="FF0000"/>
          </a:solidFill>
          <a:latin typeface="Arial" pitchFamily="34" charset="0"/>
          <a:ea typeface="+mj-ea"/>
          <a:cs typeface="+mj-cs"/>
        </a:defRPr>
      </a:lvl1pPr>
    </p:titleStyle>
    <p:bodyStyle>
      <a:lvl1pPr marL="342328" indent="-342328" algn="l" defTabSz="912853" rtl="0" eaLnBrk="1" latinLnBrk="0" hangingPunct="1">
        <a:spcBef>
          <a:spcPct val="20000"/>
        </a:spcBef>
        <a:buFont typeface="Arial" pitchFamily="34" charset="0"/>
        <a:buChar char="•"/>
        <a:defRPr sz="3200" kern="1200" baseline="0">
          <a:solidFill>
            <a:schemeClr val="tx1"/>
          </a:solidFill>
          <a:latin typeface="Arial Narrow" pitchFamily="34" charset="0"/>
          <a:ea typeface="+mn-ea"/>
          <a:cs typeface="+mn-cs"/>
        </a:defRPr>
      </a:lvl1pPr>
      <a:lvl2pPr marL="741696" indent="-285276" algn="l" defTabSz="912853" rtl="0" eaLnBrk="1" latinLnBrk="0" hangingPunct="1">
        <a:spcBef>
          <a:spcPct val="20000"/>
        </a:spcBef>
        <a:buFont typeface="Arial" pitchFamily="34" charset="0"/>
        <a:buChar char="–"/>
        <a:defRPr sz="2800" kern="1200" baseline="0">
          <a:solidFill>
            <a:schemeClr val="tx1"/>
          </a:solidFill>
          <a:latin typeface="Arial Narrow" pitchFamily="34" charset="0"/>
          <a:ea typeface="+mn-ea"/>
          <a:cs typeface="+mn-cs"/>
        </a:defRPr>
      </a:lvl2pPr>
      <a:lvl3pPr marL="1141067" indent="-228209" algn="l" defTabSz="912853" rtl="0" eaLnBrk="1" latinLnBrk="0" hangingPunct="1">
        <a:spcBef>
          <a:spcPct val="20000"/>
        </a:spcBef>
        <a:buFont typeface="Arial" pitchFamily="34" charset="0"/>
        <a:buChar char="•"/>
        <a:defRPr sz="2400" kern="1200" baseline="0">
          <a:solidFill>
            <a:schemeClr val="tx1"/>
          </a:solidFill>
          <a:latin typeface="Arial Narrow" pitchFamily="34" charset="0"/>
          <a:ea typeface="+mn-ea"/>
          <a:cs typeface="+mn-cs"/>
        </a:defRPr>
      </a:lvl3pPr>
      <a:lvl4pPr marL="1597495" indent="-228209" algn="l" defTabSz="912853" rtl="0" eaLnBrk="1" latinLnBrk="0" hangingPunct="1">
        <a:spcBef>
          <a:spcPct val="20000"/>
        </a:spcBef>
        <a:buFont typeface="Arial" pitchFamily="34" charset="0"/>
        <a:buChar char="–"/>
        <a:defRPr sz="2000" kern="1200" baseline="0">
          <a:solidFill>
            <a:schemeClr val="tx1"/>
          </a:solidFill>
          <a:latin typeface="Arial Narrow" pitchFamily="34" charset="0"/>
          <a:ea typeface="+mn-ea"/>
          <a:cs typeface="+mn-cs"/>
        </a:defRPr>
      </a:lvl4pPr>
      <a:lvl5pPr marL="2053935" indent="-228209" algn="l" defTabSz="912853" rtl="0" eaLnBrk="1" latinLnBrk="0" hangingPunct="1">
        <a:spcBef>
          <a:spcPct val="20000"/>
        </a:spcBef>
        <a:buFont typeface="Arial" pitchFamily="34" charset="0"/>
        <a:buChar char="»"/>
        <a:defRPr sz="2000" kern="1200" baseline="0">
          <a:solidFill>
            <a:schemeClr val="tx1"/>
          </a:solidFill>
          <a:latin typeface="Arial Narrow" pitchFamily="34" charset="0"/>
          <a:ea typeface="+mn-ea"/>
          <a:cs typeface="+mn-cs"/>
        </a:defRPr>
      </a:lvl5pPr>
      <a:lvl6pPr marL="2510359" indent="-228209" algn="l" defTabSz="91285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6784" indent="-228209" algn="l" defTabSz="91285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3217" indent="-228209" algn="l" defTabSz="91285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79635" indent="-228209" algn="l" defTabSz="91285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28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419" algn="l" defTabSz="9128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2853" algn="l" defTabSz="9128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9290" algn="l" defTabSz="9128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5716" algn="l" defTabSz="9128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2139" algn="l" defTabSz="9128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8575" algn="l" defTabSz="9128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5000" algn="l" defTabSz="9128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1429" algn="l" defTabSz="9128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283" tIns="45642" rIns="91283" bIns="45642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33"/>
            <a:ext cx="8229600" cy="4525963"/>
          </a:xfrm>
          <a:prstGeom prst="rect">
            <a:avLst/>
          </a:prstGeom>
        </p:spPr>
        <p:txBody>
          <a:bodyPr vert="horz" lIns="91283" tIns="45642" rIns="91283" bIns="45642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83"/>
            <a:ext cx="2133600" cy="365125"/>
          </a:xfrm>
          <a:prstGeom prst="rect">
            <a:avLst/>
          </a:prstGeom>
        </p:spPr>
        <p:txBody>
          <a:bodyPr vert="horz" lIns="91283" tIns="45642" rIns="91283" bIns="45642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Apr,13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1" y="6356383"/>
            <a:ext cx="2895600" cy="365125"/>
          </a:xfrm>
          <a:prstGeom prst="rect">
            <a:avLst/>
          </a:prstGeom>
        </p:spPr>
        <p:txBody>
          <a:bodyPr vert="horz" lIns="91283" tIns="45642" rIns="91283" bIns="45642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A.Kiselev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83"/>
            <a:ext cx="2133600" cy="365125"/>
          </a:xfrm>
          <a:prstGeom prst="rect">
            <a:avLst/>
          </a:prstGeom>
        </p:spPr>
        <p:txBody>
          <a:bodyPr vert="horz" lIns="91283" tIns="45642" rIns="91283" bIns="45642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CE5294-E2E2-D84E-B244-61D9D82C84E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hf hdr="0"/>
  <p:txStyles>
    <p:titleStyle>
      <a:lvl1pPr algn="ctr" defTabSz="456419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328" indent="-342328" algn="l" defTabSz="456419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1696" indent="-285276" algn="l" defTabSz="456419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1067" indent="-228209" algn="l" defTabSz="456419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7495" indent="-228209" algn="l" defTabSz="456419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3935" indent="-228209" algn="l" defTabSz="456419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0359" indent="-228209" algn="l" defTabSz="45641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6784" indent="-228209" algn="l" defTabSz="45641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3217" indent="-228209" algn="l" defTabSz="45641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79635" indent="-228209" algn="l" defTabSz="45641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641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419" algn="l" defTabSz="45641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2853" algn="l" defTabSz="45641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9290" algn="l" defTabSz="45641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5716" algn="l" defTabSz="45641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2139" algn="l" defTabSz="45641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8575" algn="l" defTabSz="45641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5000" algn="l" defTabSz="45641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1429" algn="l" defTabSz="45641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4" Type="http://schemas.openxmlformats.org/officeDocument/2006/relationships/image" Target="../media/image6.emf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7.emf"/><Relationship Id="rId3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4" Type="http://schemas.openxmlformats.org/officeDocument/2006/relationships/image" Target="../media/image12.emf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0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3.emf"/><Relationship Id="rId3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762000" y="1828800"/>
            <a:ext cx="7620000" cy="2739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DAAEAE"/>
                    </a:gs>
                    <a:gs pos="50000">
                      <a:srgbClr val="FFCCCC"/>
                    </a:gs>
                    <a:gs pos="100000">
                      <a:srgbClr val="DAAEAE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283" tIns="45642" rIns="91283" bIns="45642">
            <a:spAutoFit/>
          </a:bodyPr>
          <a:lstStyle>
            <a:lvl1pPr>
              <a:defRPr sz="14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algn="ctr"/>
            <a:r>
              <a:rPr lang="en-US" sz="4800" b="1" dirty="0" smtClean="0">
                <a:solidFill>
                  <a:srgbClr val="376092"/>
                </a:solidFill>
                <a:latin typeface="Arial"/>
                <a:cs typeface="Arial"/>
              </a:rPr>
              <a:t>A dedicated </a:t>
            </a:r>
            <a:r>
              <a:rPr lang="en-US" sz="4800" b="1" dirty="0" err="1" smtClean="0">
                <a:solidFill>
                  <a:srgbClr val="376092"/>
                </a:solidFill>
                <a:latin typeface="Arial"/>
                <a:cs typeface="Arial"/>
              </a:rPr>
              <a:t>eRHIC</a:t>
            </a:r>
            <a:r>
              <a:rPr lang="en-US" sz="4800" b="1" dirty="0" smtClean="0">
                <a:solidFill>
                  <a:srgbClr val="376092"/>
                </a:solidFill>
                <a:latin typeface="Arial"/>
                <a:cs typeface="Arial"/>
              </a:rPr>
              <a:t> </a:t>
            </a:r>
          </a:p>
          <a:p>
            <a:pPr algn="ctr"/>
            <a:r>
              <a:rPr lang="en-US" sz="4800" b="1" dirty="0" smtClean="0">
                <a:solidFill>
                  <a:srgbClr val="376092"/>
                </a:solidFill>
                <a:latin typeface="Arial"/>
                <a:cs typeface="Arial"/>
              </a:rPr>
              <a:t>Detector </a:t>
            </a:r>
            <a:r>
              <a:rPr lang="en-US" sz="4800" b="1" dirty="0" smtClean="0">
                <a:solidFill>
                  <a:srgbClr val="376092"/>
                </a:solidFill>
                <a:latin typeface="Arial"/>
                <a:cs typeface="Arial"/>
              </a:rPr>
              <a:t>Design</a:t>
            </a:r>
          </a:p>
          <a:p>
            <a:pPr algn="ctr"/>
            <a:endParaRPr lang="en-US" sz="4800" b="1" dirty="0" smtClean="0">
              <a:solidFill>
                <a:srgbClr val="376092"/>
              </a:solidFill>
              <a:latin typeface="Arial"/>
              <a:cs typeface="Arial"/>
            </a:endParaRPr>
          </a:p>
          <a:p>
            <a:pPr algn="ctr"/>
            <a:r>
              <a:rPr lang="en-US" sz="2800" b="1" dirty="0" smtClean="0">
                <a:solidFill>
                  <a:srgbClr val="376092"/>
                </a:solidFill>
                <a:latin typeface="Arial"/>
                <a:cs typeface="Arial"/>
              </a:rPr>
              <a:t>(RICH-related part of the DIS 2016 talk)</a:t>
            </a:r>
            <a:r>
              <a:rPr lang="en-US" sz="2800" b="1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endParaRPr lang="en-US" sz="2800" b="1" dirty="0" smtClean="0">
              <a:solidFill>
                <a:srgbClr val="376092"/>
              </a:solidFill>
              <a:latin typeface="Arial"/>
              <a:cs typeface="Arial"/>
            </a:endParaRPr>
          </a:p>
        </p:txBody>
      </p:sp>
      <p:sp>
        <p:nvSpPr>
          <p:cNvPr id="10" name="Rectangle 16"/>
          <p:cNvSpPr>
            <a:spLocks noChangeArrowheads="1"/>
          </p:cNvSpPr>
          <p:nvPr/>
        </p:nvSpPr>
        <p:spPr bwMode="auto">
          <a:xfrm>
            <a:off x="762000" y="838200"/>
            <a:ext cx="7848600" cy="152400"/>
          </a:xfrm>
          <a:prstGeom prst="rect">
            <a:avLst/>
          </a:prstGeom>
          <a:gradFill rotWithShape="0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283" tIns="45642" rIns="91283" bIns="45642" anchor="ctr"/>
          <a:lstStyle/>
          <a:p>
            <a:endParaRPr lang="en-US" dirty="0"/>
          </a:p>
        </p:txBody>
      </p:sp>
      <p:pic>
        <p:nvPicPr>
          <p:cNvPr id="12" name="Picture 11" descr="EIClogo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741556" cy="685800"/>
          </a:xfrm>
          <a:prstGeom prst="rect">
            <a:avLst/>
          </a:prstGeom>
        </p:spPr>
      </p:pic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914400" y="5029200"/>
            <a:ext cx="7162800" cy="1371600"/>
          </a:xfrm>
          <a:prstGeom prst="rect">
            <a:avLst/>
          </a:prstGeom>
        </p:spPr>
        <p:txBody>
          <a:bodyPr vert="horz" lIns="91283" tIns="45642" rIns="91283" bIns="45642" rtlCol="0">
            <a:normAutofit fontScale="92500" lnSpcReduction="10000"/>
          </a:bodyPr>
          <a:lstStyle/>
          <a:p>
            <a:pPr algn="ctr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  <a:latin typeface="Arial Narrow"/>
                <a:ea typeface="Tahoma (Body)" charset="0"/>
                <a:cs typeface="Arial Narrow"/>
              </a:rPr>
              <a:t>Alexander Kiselev </a:t>
            </a:r>
            <a:endParaRPr lang="en-US" sz="3200" dirty="0">
              <a:solidFill>
                <a:schemeClr val="accent1">
                  <a:lumMod val="75000"/>
                </a:schemeClr>
              </a:solidFill>
              <a:latin typeface="Arial Narrow"/>
              <a:ea typeface="Tahoma (Body)" charset="0"/>
              <a:cs typeface="Arial Narrow"/>
            </a:endParaRPr>
          </a:p>
          <a:p>
            <a:pPr algn="ctr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  <a:latin typeface="Arial Narrow"/>
                <a:ea typeface="Tahoma (Body)" charset="0"/>
                <a:cs typeface="Arial Narrow"/>
              </a:rPr>
              <a:t>BNL </a:t>
            </a: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  <a:latin typeface="Arial Narrow"/>
                <a:ea typeface="Tahoma (Body)" charset="0"/>
                <a:cs typeface="Arial Narrow"/>
              </a:rPr>
              <a:t>EIC </a:t>
            </a: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  <a:latin typeface="Arial Narrow"/>
                <a:ea typeface="Tahoma (Body)" charset="0"/>
                <a:cs typeface="Arial Narrow"/>
              </a:rPr>
              <a:t>taskforce meeting</a:t>
            </a:r>
          </a:p>
          <a:p>
            <a:pPr algn="ctr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  <a:latin typeface="Arial Narrow"/>
                <a:ea typeface="Tahoma (Body)" charset="0"/>
                <a:cs typeface="Arial Narrow"/>
              </a:rPr>
              <a:t> April 28, 2016</a:t>
            </a:r>
            <a:endParaRPr lang="en-US" sz="3200" dirty="0" smtClean="0">
              <a:solidFill>
                <a:schemeClr val="accent1">
                  <a:lumMod val="75000"/>
                </a:schemeClr>
              </a:solidFill>
              <a:latin typeface="Arial Narrow"/>
              <a:ea typeface="Tahoma (Body)" charset="0"/>
              <a:cs typeface="Arial Narrow"/>
            </a:endParaRPr>
          </a:p>
        </p:txBody>
      </p:sp>
      <p:pic>
        <p:nvPicPr>
          <p:cNvPr id="2" name="Picture 1" descr="bnl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8098" y="0"/>
            <a:ext cx="2188968" cy="83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8058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solidFill>
                  <a:srgbClr val="000099"/>
                </a:solidFill>
                <a:latin typeface="Tahoma" pitchFamily="-84" charset="0"/>
              </a:rPr>
              <a:t>Apr,13 2016</a:t>
            </a:r>
            <a:endParaRPr lang="ru-RU" dirty="0">
              <a:solidFill>
                <a:srgbClr val="000099"/>
              </a:solidFill>
              <a:latin typeface="Tahoma" pitchFamily="-84" charset="0"/>
            </a:endParaRPr>
          </a:p>
        </p:txBody>
      </p:sp>
      <p:sp>
        <p:nvSpPr>
          <p:cNvPr id="4403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 err="1" smtClean="0">
                <a:solidFill>
                  <a:srgbClr val="000099"/>
                </a:solidFill>
                <a:latin typeface="Tahoma" pitchFamily="-84" charset="0"/>
              </a:rPr>
              <a:t>A.Kiselev</a:t>
            </a:r>
            <a:endParaRPr lang="ru-RU" dirty="0">
              <a:solidFill>
                <a:srgbClr val="000099"/>
              </a:solidFill>
              <a:latin typeface="Tahoma" pitchFamily="-8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346014-8CB8-304E-A5FA-922CBC1F60F3}" type="slidenum">
              <a:rPr lang="ru-RU" smtClean="0"/>
              <a:pPr>
                <a:defRPr/>
              </a:pPr>
              <a:t>2</a:t>
            </a:fld>
            <a:r>
              <a:rPr lang="en-US" dirty="0" smtClean="0"/>
              <a:t>/</a:t>
            </a:r>
            <a:r>
              <a:rPr lang="en-US" dirty="0"/>
              <a:t>7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4419600" y="1219200"/>
            <a:ext cx="1659429" cy="276999"/>
          </a:xfrm>
          <a:prstGeom prst="rect">
            <a:avLst/>
          </a:prstGeom>
          <a:solidFill>
            <a:srgbClr val="00E100"/>
          </a:solidFill>
          <a:ln w="9525">
            <a:solidFill>
              <a:schemeClr val="bg2">
                <a:lumMod val="10000"/>
                <a:alpha val="63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err="1">
                <a:solidFill>
                  <a:srgbClr val="FFFFFF"/>
                </a:solidFill>
              </a:rPr>
              <a:t>h</a:t>
            </a:r>
            <a:r>
              <a:rPr lang="en-US" sz="1200" dirty="0" err="1" smtClean="0">
                <a:solidFill>
                  <a:srgbClr val="FFFFFF"/>
                </a:solidFill>
              </a:rPr>
              <a:t>adronic</a:t>
            </a:r>
            <a:r>
              <a:rPr lang="en-US" sz="1200" dirty="0" smtClean="0">
                <a:solidFill>
                  <a:srgbClr val="FFFFFF"/>
                </a:solidFill>
              </a:rPr>
              <a:t> calorimeters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696200" y="1219200"/>
            <a:ext cx="1295400" cy="276999"/>
          </a:xfrm>
          <a:prstGeom prst="rect">
            <a:avLst/>
          </a:prstGeom>
          <a:solidFill>
            <a:srgbClr val="E006D5">
              <a:alpha val="64000"/>
            </a:srgbClr>
          </a:solidFill>
          <a:ln w="9525">
            <a:solidFill>
              <a:schemeClr val="bg2">
                <a:lumMod val="10000"/>
                <a:alpha val="63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FFFF"/>
                </a:solidFill>
              </a:rPr>
              <a:t>RICH detectors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76200" y="6096000"/>
            <a:ext cx="1202297" cy="276999"/>
          </a:xfrm>
          <a:prstGeom prst="rect">
            <a:avLst/>
          </a:prstGeom>
          <a:solidFill>
            <a:srgbClr val="F2FF5F"/>
          </a:solidFill>
          <a:ln w="9525">
            <a:solidFill>
              <a:schemeClr val="bg2">
                <a:lumMod val="10000"/>
                <a:alpha val="63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1E1C11"/>
                </a:solidFill>
              </a:rPr>
              <a:t>s</a:t>
            </a:r>
            <a:r>
              <a:rPr lang="en-US" sz="1200" dirty="0" smtClean="0">
                <a:solidFill>
                  <a:srgbClr val="1E1C11"/>
                </a:solidFill>
              </a:rPr>
              <a:t>ilicon trackers</a:t>
            </a:r>
            <a:endParaRPr lang="en-US" sz="1200" dirty="0">
              <a:solidFill>
                <a:srgbClr val="1E1C1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981200" y="6096000"/>
            <a:ext cx="1125203" cy="276999"/>
          </a:xfrm>
          <a:prstGeom prst="rect">
            <a:avLst/>
          </a:prstGeom>
          <a:solidFill>
            <a:srgbClr val="FFD63F"/>
          </a:solidFill>
          <a:ln w="9525">
            <a:solidFill>
              <a:schemeClr val="bg2">
                <a:lumMod val="10000"/>
                <a:alpha val="63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1E1C11"/>
                </a:solidFill>
              </a:rPr>
              <a:t>GEM trackers</a:t>
            </a:r>
            <a:endParaRPr lang="en-US" sz="1200" dirty="0">
              <a:solidFill>
                <a:srgbClr val="1E1C1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5791200" y="6096000"/>
            <a:ext cx="1558991" cy="276999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bg2">
                <a:lumMod val="10000"/>
                <a:alpha val="63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1E1C11"/>
                </a:solidFill>
              </a:rPr>
              <a:t>3T solenoid cryostat</a:t>
            </a:r>
            <a:endParaRPr lang="en-US" sz="1200" dirty="0">
              <a:solidFill>
                <a:srgbClr val="1E1C11"/>
              </a:solidFill>
            </a:endParaRPr>
          </a:p>
        </p:txBody>
      </p:sp>
      <p:sp>
        <p:nvSpPr>
          <p:cNvPr id="4403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>
            <a:noAutofit/>
          </a:bodyPr>
          <a:lstStyle/>
          <a:p>
            <a:pPr eaLnBrk="1" hangingPunct="1"/>
            <a:r>
              <a:rPr lang="en-US" sz="4800" b="0" dirty="0" err="1" smtClean="0">
                <a:latin typeface="Arial Narrow"/>
                <a:ea typeface="ＭＳ Ｐゴシック" pitchFamily="-84" charset="-128"/>
                <a:cs typeface="Arial Narrow"/>
              </a:rPr>
              <a:t>BeAST</a:t>
            </a:r>
            <a:r>
              <a:rPr lang="en-US" sz="4800" b="0" dirty="0" smtClean="0">
                <a:latin typeface="Arial Narrow"/>
                <a:ea typeface="ＭＳ Ｐゴシック" pitchFamily="-84" charset="-128"/>
                <a:cs typeface="Arial Narrow"/>
              </a:rPr>
              <a:t> detector layout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228600" y="762000"/>
            <a:ext cx="6946608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900" u="sng" dirty="0" smtClean="0">
                <a:solidFill>
                  <a:srgbClr val="376092"/>
                </a:solidFill>
              </a:rPr>
              <a:t>-3.5 &lt; </a:t>
            </a:r>
            <a:r>
              <a:rPr lang="en-US" sz="1900" u="sng" dirty="0" smtClean="0">
                <a:solidFill>
                  <a:srgbClr val="376092"/>
                </a:solidFill>
                <a:latin typeface="Symbol" charset="2"/>
                <a:cs typeface="Symbol" charset="2"/>
              </a:rPr>
              <a:t>h </a:t>
            </a:r>
            <a:r>
              <a:rPr lang="en-US" sz="1900" u="sng" dirty="0" smtClean="0">
                <a:solidFill>
                  <a:srgbClr val="376092"/>
                </a:solidFill>
              </a:rPr>
              <a:t>&lt; 3.5: Tracking &amp; e/m </a:t>
            </a:r>
            <a:r>
              <a:rPr lang="en-US" sz="1900" u="sng" dirty="0" err="1" smtClean="0">
                <a:solidFill>
                  <a:srgbClr val="376092"/>
                </a:solidFill>
              </a:rPr>
              <a:t>Calorimetry</a:t>
            </a:r>
            <a:r>
              <a:rPr lang="en-US" sz="1900" u="sng" dirty="0" smtClean="0">
                <a:solidFill>
                  <a:srgbClr val="376092"/>
                </a:solidFill>
              </a:rPr>
              <a:t> (hermetic coverage) </a:t>
            </a:r>
            <a:endParaRPr lang="en-US" sz="1900" u="sng" dirty="0">
              <a:solidFill>
                <a:srgbClr val="376092"/>
              </a:solidFill>
            </a:endParaRPr>
          </a:p>
        </p:txBody>
      </p:sp>
      <p:pic>
        <p:nvPicPr>
          <p:cNvPr id="46" name="Picture 45" descr="beast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99" t="9679" r="7001" b="3120"/>
          <a:stretch/>
        </p:blipFill>
        <p:spPr>
          <a:xfrm>
            <a:off x="1044429" y="1600200"/>
            <a:ext cx="6241381" cy="4360966"/>
          </a:xfrm>
          <a:prstGeom prst="rect">
            <a:avLst/>
          </a:prstGeom>
        </p:spPr>
      </p:pic>
      <p:sp>
        <p:nvSpPr>
          <p:cNvPr id="53" name="TextBox 52"/>
          <p:cNvSpPr txBox="1"/>
          <p:nvPr/>
        </p:nvSpPr>
        <p:spPr>
          <a:xfrm>
            <a:off x="7676444" y="6096000"/>
            <a:ext cx="1447800" cy="276999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solidFill>
              <a:schemeClr val="bg2">
                <a:lumMod val="10000"/>
                <a:alpha val="63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FFFFFF"/>
                </a:solidFill>
              </a:rPr>
              <a:t>m</a:t>
            </a:r>
            <a:r>
              <a:rPr lang="en-US" sz="1200" dirty="0" smtClean="0">
                <a:solidFill>
                  <a:srgbClr val="FFFFFF"/>
                </a:solidFill>
              </a:rPr>
              <a:t>agnet yoke          </a:t>
            </a:r>
            <a:endParaRPr lang="en-US" sz="1200" dirty="0">
              <a:solidFill>
                <a:srgbClr val="FFFFFF"/>
              </a:solidFill>
            </a:endParaRPr>
          </a:p>
        </p:txBody>
      </p:sp>
      <p:cxnSp>
        <p:nvCxnSpPr>
          <p:cNvPr id="37" name="Straight Arrow Connector 36"/>
          <p:cNvCxnSpPr/>
          <p:nvPr/>
        </p:nvCxnSpPr>
        <p:spPr>
          <a:xfrm>
            <a:off x="3810000" y="1295400"/>
            <a:ext cx="3505200" cy="1676400"/>
          </a:xfrm>
          <a:prstGeom prst="straightConnector1">
            <a:avLst/>
          </a:prstGeom>
          <a:ln w="9525">
            <a:prstDash val="dash"/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 rot="1518545">
            <a:off x="5599634" y="1910946"/>
            <a:ext cx="6897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>
                <a:solidFill>
                  <a:schemeClr val="accent1">
                    <a:lumMod val="75000"/>
                  </a:schemeClr>
                </a:solidFill>
              </a:rPr>
              <a:t>9</a:t>
            </a:r>
            <a:r>
              <a:rPr lang="en-US" sz="1600" i="1" dirty="0" smtClean="0">
                <a:solidFill>
                  <a:schemeClr val="accent1">
                    <a:lumMod val="75000"/>
                  </a:schemeClr>
                </a:solidFill>
              </a:rPr>
              <a:t>.0m</a:t>
            </a:r>
            <a:endParaRPr lang="en-US" sz="16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3200400" y="6096000"/>
            <a:ext cx="1535847" cy="276999"/>
          </a:xfrm>
          <a:prstGeom prst="rect">
            <a:avLst/>
          </a:prstGeom>
          <a:solidFill>
            <a:srgbClr val="CC3300"/>
          </a:solidFill>
          <a:ln w="9525">
            <a:solidFill>
              <a:schemeClr val="bg2">
                <a:lumMod val="10000"/>
                <a:alpha val="63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err="1" smtClean="0">
                <a:solidFill>
                  <a:srgbClr val="1E1C11"/>
                </a:solidFill>
              </a:rPr>
              <a:t>Micromegas</a:t>
            </a:r>
            <a:r>
              <a:rPr lang="en-US" sz="1200" dirty="0" smtClean="0">
                <a:solidFill>
                  <a:srgbClr val="1E1C11"/>
                </a:solidFill>
              </a:rPr>
              <a:t> barrels</a:t>
            </a:r>
            <a:endParaRPr lang="en-US" sz="1200" dirty="0">
              <a:solidFill>
                <a:srgbClr val="1E1C11"/>
              </a:solidFill>
            </a:endParaRPr>
          </a:p>
        </p:txBody>
      </p:sp>
      <p:cxnSp>
        <p:nvCxnSpPr>
          <p:cNvPr id="33" name="Straight Arrow Connector 32"/>
          <p:cNvCxnSpPr/>
          <p:nvPr/>
        </p:nvCxnSpPr>
        <p:spPr>
          <a:xfrm>
            <a:off x="1143000" y="3962400"/>
            <a:ext cx="1219200" cy="762000"/>
          </a:xfrm>
          <a:prstGeom prst="straightConnector1">
            <a:avLst/>
          </a:prstGeom>
          <a:ln w="127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1371600" y="6096000"/>
            <a:ext cx="492443" cy="276999"/>
          </a:xfrm>
          <a:prstGeom prst="rect">
            <a:avLst/>
          </a:prstGeom>
          <a:solidFill>
            <a:srgbClr val="4BD7E1"/>
          </a:solidFill>
          <a:ln w="9525">
            <a:solidFill>
              <a:schemeClr val="bg2">
                <a:lumMod val="10000"/>
                <a:alpha val="63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2">
                    <a:lumMod val="10000"/>
                  </a:schemeClr>
                </a:solidFill>
              </a:rPr>
              <a:t>TPC</a:t>
            </a:r>
            <a:endParaRPr lang="en-US" sz="1200" dirty="0">
              <a:solidFill>
                <a:schemeClr val="bg2">
                  <a:lumMod val="10000"/>
                </a:schemeClr>
              </a:solidFill>
            </a:endParaRPr>
          </a:p>
        </p:txBody>
      </p:sp>
      <p:cxnSp>
        <p:nvCxnSpPr>
          <p:cNvPr id="34" name="Straight Arrow Connector 33"/>
          <p:cNvCxnSpPr/>
          <p:nvPr/>
        </p:nvCxnSpPr>
        <p:spPr>
          <a:xfrm flipH="1" flipV="1">
            <a:off x="2667000" y="4953000"/>
            <a:ext cx="1447800" cy="914400"/>
          </a:xfrm>
          <a:prstGeom prst="straightConnector1">
            <a:avLst/>
          </a:prstGeom>
          <a:ln w="127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6172200" y="1219200"/>
            <a:ext cx="1447800" cy="27699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bg2">
                <a:lumMod val="10000"/>
                <a:alpha val="63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FFFF"/>
                </a:solidFill>
              </a:rPr>
              <a:t>e/m calorimeters          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 rot="1896302">
            <a:off x="1001058" y="4360448"/>
            <a:ext cx="9751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>
                <a:solidFill>
                  <a:schemeClr val="accent1">
                    <a:lumMod val="75000"/>
                  </a:schemeClr>
                </a:solidFill>
              </a:rPr>
              <a:t>hadrons</a:t>
            </a:r>
            <a:endParaRPr lang="en-US" sz="16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 rot="1961217">
            <a:off x="2597793" y="5366489"/>
            <a:ext cx="10661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>
                <a:solidFill>
                  <a:schemeClr val="accent1">
                    <a:lumMod val="75000"/>
                  </a:schemeClr>
                </a:solidFill>
              </a:rPr>
              <a:t>electrons</a:t>
            </a:r>
            <a:endParaRPr lang="en-US" sz="16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467600" y="6096000"/>
            <a:ext cx="111443" cy="276999"/>
          </a:xfrm>
          <a:prstGeom prst="rect">
            <a:avLst/>
          </a:prstGeom>
          <a:solidFill>
            <a:srgbClr val="FF0000">
              <a:alpha val="88000"/>
            </a:srgbClr>
          </a:solidFill>
          <a:ln w="9525">
            <a:solidFill>
              <a:schemeClr val="bg2">
                <a:lumMod val="10000"/>
                <a:alpha val="63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en-US" sz="1200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705656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olenoid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02" t="17680" r="19996" b="6321"/>
          <a:stretch/>
        </p:blipFill>
        <p:spPr>
          <a:xfrm>
            <a:off x="152400" y="3276600"/>
            <a:ext cx="4267200" cy="3378200"/>
          </a:xfrm>
          <a:prstGeom prst="rect">
            <a:avLst/>
          </a:prstGeom>
        </p:spPr>
      </p:pic>
      <p:sp>
        <p:nvSpPr>
          <p:cNvPr id="56322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Tahoma" pitchFamily="-84" charset="0"/>
              </a:rPr>
              <a:t>Apr,13 2016</a:t>
            </a:r>
            <a:endParaRPr lang="ru-RU">
              <a:latin typeface="Tahoma" pitchFamily="-84" charset="0"/>
            </a:endParaRPr>
          </a:p>
        </p:txBody>
      </p:sp>
      <p:sp>
        <p:nvSpPr>
          <p:cNvPr id="56323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Tahoma" pitchFamily="-84" charset="0"/>
              </a:rPr>
              <a:t>A.Kiselev</a:t>
            </a:r>
            <a:endParaRPr lang="ru-RU">
              <a:latin typeface="Tahoma" pitchFamily="-84" charset="0"/>
            </a:endParaRPr>
          </a:p>
        </p:txBody>
      </p:sp>
      <p:sp>
        <p:nvSpPr>
          <p:cNvPr id="5632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>
            <a:noAutofit/>
          </a:bodyPr>
          <a:lstStyle/>
          <a:p>
            <a:pPr eaLnBrk="1" hangingPunct="1"/>
            <a:r>
              <a:rPr lang="en-US" sz="4800" b="0" dirty="0" smtClean="0">
                <a:latin typeface="Arial Narrow"/>
                <a:ea typeface="ＭＳ Ｐゴシック" pitchFamily="-84" charset="-128"/>
                <a:cs typeface="Arial Narrow"/>
              </a:rPr>
              <a:t>Superconducting solenoid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346014-8CB8-304E-A5FA-922CBC1F60F3}" type="slidenum">
              <a:rPr lang="ru-RU" smtClean="0"/>
              <a:pPr>
                <a:defRPr/>
              </a:pPr>
              <a:t>3</a:t>
            </a:fld>
            <a:r>
              <a:rPr lang="en-US" dirty="0" smtClean="0"/>
              <a:t>/</a:t>
            </a:r>
            <a:r>
              <a:rPr lang="en-US" dirty="0"/>
              <a:t>7</a:t>
            </a:r>
            <a:endParaRPr lang="ru-RU" dirty="0"/>
          </a:p>
        </p:txBody>
      </p:sp>
      <p:pic>
        <p:nvPicPr>
          <p:cNvPr id="3" name="Picture 2" descr="image00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400" y="790622"/>
            <a:ext cx="3553028" cy="3108168"/>
          </a:xfrm>
          <a:prstGeom prst="rect">
            <a:avLst/>
          </a:prstGeom>
        </p:spPr>
      </p:pic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228600" y="1219200"/>
            <a:ext cx="48768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84" charset="2"/>
              <a:buChar char="n"/>
            </a:pPr>
            <a:r>
              <a:rPr lang="en-US" sz="1700" dirty="0" smtClean="0">
                <a:solidFill>
                  <a:srgbClr val="1F497D"/>
                </a:solidFill>
                <a:ea typeface="ＭＳ Ｐゴシック" pitchFamily="-84" charset="-128"/>
                <a:cs typeface="ＭＳ Ｐゴシック" pitchFamily="-84" charset="-128"/>
              </a:rPr>
              <a:t>Implement in the same compact design:</a:t>
            </a:r>
          </a:p>
          <a:p>
            <a:pPr marL="621792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84" charset="2"/>
              <a:buChar char="n"/>
            </a:pPr>
            <a:r>
              <a:rPr lang="en-US" sz="1500" dirty="0" smtClean="0">
                <a:solidFill>
                  <a:srgbClr val="1F497D"/>
                </a:solidFill>
                <a:ea typeface="ＭＳ Ｐゴシック" pitchFamily="-84" charset="-128"/>
                <a:cs typeface="ＭＳ Ｐゴシック" pitchFamily="-84" charset="-128"/>
              </a:rPr>
              <a:t>homogeneous ~3T field in the TPC</a:t>
            </a:r>
          </a:p>
          <a:p>
            <a:pPr marL="621792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84" charset="2"/>
              <a:buChar char="n"/>
            </a:pPr>
            <a:r>
              <a:rPr lang="en-US" sz="1500" dirty="0">
                <a:solidFill>
                  <a:srgbClr val="1F497D"/>
                </a:solidFill>
                <a:ea typeface="ＭＳ Ｐゴシック" pitchFamily="-84" charset="-128"/>
                <a:cs typeface="ＭＳ Ｐゴシック" pitchFamily="-84" charset="-128"/>
              </a:rPr>
              <a:t>h</a:t>
            </a:r>
            <a:r>
              <a:rPr lang="en-US" sz="1500" dirty="0" smtClean="0">
                <a:solidFill>
                  <a:srgbClr val="1F497D"/>
                </a:solidFill>
                <a:ea typeface="ＭＳ Ｐゴシック" pitchFamily="-84" charset="-128"/>
                <a:cs typeface="ＭＳ Ｐゴシック" pitchFamily="-84" charset="-128"/>
              </a:rPr>
              <a:t>adron-track-aligned field in the RICH</a:t>
            </a: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84" charset="2"/>
              <a:buChar char="n"/>
            </a:pPr>
            <a:r>
              <a:rPr lang="en-US" sz="1700" dirty="0">
                <a:solidFill>
                  <a:srgbClr val="1F497D"/>
                </a:solidFill>
                <a:ea typeface="ＭＳ Ｐゴシック" pitchFamily="-84" charset="-128"/>
                <a:cs typeface="ＭＳ Ｐゴシック" pitchFamily="-84" charset="-128"/>
              </a:rPr>
              <a:t>K</a:t>
            </a:r>
            <a:r>
              <a:rPr lang="en-US" sz="1700" dirty="0" smtClean="0">
                <a:solidFill>
                  <a:srgbClr val="1F497D"/>
                </a:solidFill>
                <a:ea typeface="ＭＳ Ｐゴシック" pitchFamily="-84" charset="-128"/>
                <a:cs typeface="ＭＳ Ｐゴシック" pitchFamily="-84" charset="-128"/>
              </a:rPr>
              <a:t>eep it simple (no dual solenoid configuration; no reversed current coils; no flux return through </a:t>
            </a:r>
            <a:r>
              <a:rPr lang="en-US" sz="1700" dirty="0" err="1" smtClean="0">
                <a:solidFill>
                  <a:srgbClr val="1F497D"/>
                </a:solidFill>
                <a:ea typeface="ＭＳ Ｐゴシック" pitchFamily="-84" charset="-128"/>
                <a:cs typeface="ＭＳ Ｐゴシック" pitchFamily="-84" charset="-128"/>
              </a:rPr>
              <a:t>HCal</a:t>
            </a:r>
            <a:r>
              <a:rPr lang="en-US" sz="1700" dirty="0" smtClean="0">
                <a:solidFill>
                  <a:srgbClr val="1F497D"/>
                </a:solidFill>
                <a:ea typeface="ＭＳ Ｐゴシック" pitchFamily="-84" charset="-128"/>
                <a:cs typeface="ＭＳ Ｐゴシック" pitchFamily="-84" charset="-128"/>
              </a:rPr>
              <a:t>; no warm coils between RICH and </a:t>
            </a:r>
            <a:r>
              <a:rPr lang="en-US" sz="1700" dirty="0" err="1" smtClean="0">
                <a:solidFill>
                  <a:srgbClr val="1F497D"/>
                </a:solidFill>
                <a:ea typeface="ＭＳ Ｐゴシック" pitchFamily="-84" charset="-128"/>
                <a:cs typeface="ＭＳ Ｐゴシック" pitchFamily="-84" charset="-128"/>
              </a:rPr>
              <a:t>EmCal</a:t>
            </a:r>
            <a:r>
              <a:rPr lang="en-US" sz="1700" dirty="0" smtClean="0">
                <a:solidFill>
                  <a:srgbClr val="1F497D"/>
                </a:solidFill>
                <a:ea typeface="ＭＳ Ｐゴシック" pitchFamily="-84" charset="-128"/>
                <a:cs typeface="ＭＳ Ｐゴシック" pitchFamily="-84" charset="-128"/>
              </a:rPr>
              <a:t>)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9923603"/>
              </p:ext>
            </p:extLst>
          </p:nvPr>
        </p:nvGraphicFramePr>
        <p:xfrm>
          <a:off x="5029200" y="4343400"/>
          <a:ext cx="3581400" cy="192024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387600"/>
                <a:gridCol w="1193800"/>
              </a:tblGrid>
              <a:tr h="215900"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Central field</a:t>
                      </a:r>
                      <a:endParaRPr lang="en-US" sz="15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3T</a:t>
                      </a:r>
                      <a:endParaRPr lang="en-US" sz="15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215900"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Current density</a:t>
                      </a:r>
                      <a:endParaRPr lang="en-US" sz="15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23 A/mm</a:t>
                      </a:r>
                      <a:r>
                        <a:rPr lang="en-US" sz="1500" baseline="300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2</a:t>
                      </a:r>
                      <a:endParaRPr lang="en-US" sz="15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215900"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Full current </a:t>
                      </a:r>
                      <a:endParaRPr lang="en-US" sz="15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4.6 kA</a:t>
                      </a:r>
                      <a:endParaRPr lang="en-US" sz="15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215900"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Main coil radius</a:t>
                      </a:r>
                      <a:endParaRPr lang="en-US" sz="15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1500 mm</a:t>
                      </a:r>
                      <a:endParaRPr lang="en-US" sz="15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215900">
                <a:tc>
                  <a:txBody>
                    <a:bodyPr/>
                    <a:lstStyle/>
                    <a:p>
                      <a:r>
                        <a:rPr lang="en-US" sz="15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Coil pack length</a:t>
                      </a:r>
                      <a:endParaRPr lang="en-US" sz="15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3520</a:t>
                      </a:r>
                      <a:r>
                        <a:rPr lang="en-US" sz="15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en-US" sz="15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mm</a:t>
                      </a:r>
                      <a:endParaRPr lang="en-US" sz="15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215900"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Cryostat inner radius</a:t>
                      </a:r>
                      <a:endParaRPr lang="en-US" sz="15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1350 mm</a:t>
                      </a:r>
                      <a:endParaRPr lang="en-US" sz="15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8" name="Picture 7" descr="tpc-field-uniformity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3204" y="3810000"/>
            <a:ext cx="4230796" cy="2514600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>
            <a:off x="5330952" y="4983480"/>
            <a:ext cx="3429000" cy="0"/>
          </a:xfrm>
          <a:prstGeom prst="line">
            <a:avLst/>
          </a:prstGeom>
          <a:ln w="15875">
            <a:solidFill>
              <a:srgbClr val="FF0000"/>
            </a:solidFill>
            <a:prstDash val="lg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5334000" y="5367528"/>
            <a:ext cx="3429000" cy="0"/>
          </a:xfrm>
          <a:prstGeom prst="line">
            <a:avLst/>
          </a:prstGeom>
          <a:ln w="15875">
            <a:solidFill>
              <a:srgbClr val="FF0000"/>
            </a:solidFill>
            <a:prstDash val="lg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 rot="16200000">
            <a:off x="8255678" y="4996835"/>
            <a:ext cx="14355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+/- 4% or so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25" name="Straight Connector 24"/>
          <p:cNvCxnSpPr/>
          <p:nvPr/>
        </p:nvCxnSpPr>
        <p:spPr>
          <a:xfrm>
            <a:off x="6858000" y="2362200"/>
            <a:ext cx="0" cy="990600"/>
          </a:xfrm>
          <a:prstGeom prst="line">
            <a:avLst/>
          </a:prstGeom>
          <a:ln w="12700">
            <a:solidFill>
              <a:srgbClr val="E006D5"/>
            </a:solidFill>
            <a:prstDash val="lg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6019800" y="1676400"/>
            <a:ext cx="0" cy="1676400"/>
          </a:xfrm>
          <a:prstGeom prst="line">
            <a:avLst/>
          </a:prstGeom>
          <a:ln w="12700">
            <a:solidFill>
              <a:srgbClr val="E006D5"/>
            </a:solidFill>
            <a:prstDash val="lg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H="1" flipV="1">
            <a:off x="5867400" y="1524000"/>
            <a:ext cx="2209800" cy="1828800"/>
          </a:xfrm>
          <a:prstGeom prst="line">
            <a:avLst/>
          </a:prstGeom>
          <a:ln w="12700">
            <a:solidFill>
              <a:srgbClr val="E006D5"/>
            </a:solidFill>
            <a:prstDash val="lg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H="1" flipV="1">
            <a:off x="5867400" y="2362200"/>
            <a:ext cx="2209800" cy="990600"/>
          </a:xfrm>
          <a:prstGeom prst="line">
            <a:avLst/>
          </a:prstGeom>
          <a:ln w="12700">
            <a:solidFill>
              <a:srgbClr val="E006D5"/>
            </a:solidFill>
            <a:prstDash val="lg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332" name="TextBox 56331"/>
          <p:cNvSpPr txBox="1"/>
          <p:nvPr/>
        </p:nvSpPr>
        <p:spPr>
          <a:xfrm>
            <a:off x="4876800" y="1295400"/>
            <a:ext cx="9078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E006D5"/>
                </a:solidFill>
                <a:latin typeface="Symbol" charset="2"/>
                <a:cs typeface="Symbol" charset="2"/>
              </a:rPr>
              <a:t>h</a:t>
            </a:r>
            <a:r>
              <a:rPr lang="en-US" dirty="0" smtClean="0">
                <a:solidFill>
                  <a:srgbClr val="E006D5"/>
                </a:solidFill>
              </a:rPr>
              <a:t> = 1.0</a:t>
            </a:r>
            <a:endParaRPr lang="en-US" dirty="0">
              <a:solidFill>
                <a:srgbClr val="E006D5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4876800" y="2133600"/>
            <a:ext cx="9078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E006D5"/>
                </a:solidFill>
                <a:latin typeface="Symbol" charset="2"/>
                <a:cs typeface="Symbol" charset="2"/>
              </a:rPr>
              <a:t>h</a:t>
            </a:r>
            <a:r>
              <a:rPr lang="en-US" dirty="0" smtClean="0">
                <a:solidFill>
                  <a:srgbClr val="E006D5"/>
                </a:solidFill>
              </a:rPr>
              <a:t> = 1.5</a:t>
            </a:r>
            <a:endParaRPr lang="en-US" dirty="0">
              <a:solidFill>
                <a:srgbClr val="E006D5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943600" y="2667000"/>
            <a:ext cx="9802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E006D5"/>
                </a:solidFill>
              </a:rPr>
              <a:t>RICH </a:t>
            </a:r>
          </a:p>
          <a:p>
            <a:pPr algn="ctr"/>
            <a:r>
              <a:rPr lang="en-US" dirty="0" smtClean="0">
                <a:solidFill>
                  <a:srgbClr val="E006D5"/>
                </a:solidFill>
              </a:rPr>
              <a:t>location</a:t>
            </a:r>
            <a:endParaRPr lang="en-US" dirty="0">
              <a:solidFill>
                <a:srgbClr val="E006D5"/>
              </a:solidFill>
            </a:endParaRP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>
          <a:xfrm>
            <a:off x="152400" y="762000"/>
            <a:ext cx="990600" cy="609600"/>
          </a:xfrm>
          <a:prstGeom prst="rect">
            <a:avLst/>
          </a:prstGeom>
        </p:spPr>
        <p:txBody>
          <a:bodyPr vert="horz" lIns="91283" tIns="45642" rIns="91283" bIns="45642" rtlCol="0">
            <a:noAutofit/>
          </a:bodyPr>
          <a:lstStyle/>
          <a:p>
            <a:pPr marR="0" lvl="0" algn="l" defTabSz="9128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80057A"/>
              </a:buClr>
              <a:buSzPct val="100000"/>
              <a:tabLst/>
              <a:defRPr/>
            </a:pPr>
            <a:r>
              <a:rPr lang="en-US" sz="2200" u="sng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Goal:</a:t>
            </a:r>
            <a:endParaRPr kumimoji="0" lang="en-US" sz="2200" b="0" i="0" u="sng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</p:txBody>
      </p:sp>
      <p:sp>
        <p:nvSpPr>
          <p:cNvPr id="16" name="Rectangle 3"/>
          <p:cNvSpPr txBox="1">
            <a:spLocks noChangeArrowheads="1"/>
          </p:cNvSpPr>
          <p:nvPr/>
        </p:nvSpPr>
        <p:spPr>
          <a:xfrm>
            <a:off x="5410200" y="4114800"/>
            <a:ext cx="3276600" cy="609600"/>
          </a:xfrm>
          <a:prstGeom prst="rect">
            <a:avLst/>
          </a:prstGeom>
        </p:spPr>
        <p:txBody>
          <a:bodyPr vert="horz" lIns="91283" tIns="45642" rIns="91283" bIns="45642" rtlCol="0">
            <a:noAutofit/>
          </a:bodyPr>
          <a:lstStyle/>
          <a:p>
            <a:pPr marR="0" lvl="0" algn="l" defTabSz="9128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80057A"/>
              </a:buClr>
              <a:buSzPct val="100000"/>
              <a:tabLst/>
              <a:defRPr/>
            </a:pPr>
            <a:r>
              <a:rPr lang="en-US" sz="1600" u="sng" noProof="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Field variation in TPC volume </a:t>
            </a:r>
            <a:endParaRPr kumimoji="0" lang="en-US" sz="1600" b="0" i="0" u="sng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239000" y="2743200"/>
            <a:ext cx="1600200" cy="457200"/>
          </a:xfrm>
          <a:prstGeom prst="rect">
            <a:avLst/>
          </a:prstGeom>
          <a:solidFill>
            <a:srgbClr val="4BD7E1">
              <a:alpha val="16000"/>
            </a:srgb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7391400" y="2819400"/>
            <a:ext cx="1454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TPC volume</a:t>
            </a:r>
            <a:endParaRPr lang="en-US" dirty="0">
              <a:solidFill>
                <a:srgbClr val="008000"/>
              </a:solidFill>
            </a:endParaRPr>
          </a:p>
        </p:txBody>
      </p:sp>
      <p:cxnSp>
        <p:nvCxnSpPr>
          <p:cNvPr id="48" name="Straight Connector 47"/>
          <p:cNvCxnSpPr/>
          <p:nvPr/>
        </p:nvCxnSpPr>
        <p:spPr>
          <a:xfrm flipH="1" flipV="1">
            <a:off x="5867400" y="3236976"/>
            <a:ext cx="2209800" cy="128016"/>
          </a:xfrm>
          <a:prstGeom prst="line">
            <a:avLst/>
          </a:prstGeom>
          <a:ln w="12700">
            <a:solidFill>
              <a:srgbClr val="E006D5"/>
            </a:solidFill>
            <a:prstDash val="lg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4876800" y="2971800"/>
            <a:ext cx="9078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E006D5"/>
                </a:solidFill>
                <a:latin typeface="Symbol" charset="2"/>
                <a:cs typeface="Symbol" charset="2"/>
              </a:rPr>
              <a:t>h</a:t>
            </a:r>
            <a:r>
              <a:rPr lang="en-US" dirty="0" smtClean="0">
                <a:solidFill>
                  <a:srgbClr val="E006D5"/>
                </a:solidFill>
              </a:rPr>
              <a:t> = 3.5</a:t>
            </a:r>
            <a:endParaRPr lang="en-US" dirty="0">
              <a:solidFill>
                <a:srgbClr val="E006D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423862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Tahoma" pitchFamily="-84" charset="0"/>
              </a:rPr>
              <a:t>Apr,13 2016</a:t>
            </a:r>
            <a:endParaRPr lang="ru-RU">
              <a:latin typeface="Tahoma" pitchFamily="-84" charset="0"/>
            </a:endParaRPr>
          </a:p>
        </p:txBody>
      </p:sp>
      <p:sp>
        <p:nvSpPr>
          <p:cNvPr id="56323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Tahoma" pitchFamily="-84" charset="0"/>
              </a:rPr>
              <a:t>A.Kiselev</a:t>
            </a:r>
            <a:endParaRPr lang="ru-RU">
              <a:latin typeface="Tahoma" pitchFamily="-84" charset="0"/>
            </a:endParaRPr>
          </a:p>
        </p:txBody>
      </p:sp>
      <p:sp>
        <p:nvSpPr>
          <p:cNvPr id="56324" name="Rectangle 2"/>
          <p:cNvSpPr>
            <a:spLocks noGrp="1" noChangeArrowheads="1"/>
          </p:cNvSpPr>
          <p:nvPr>
            <p:ph type="title"/>
          </p:nvPr>
        </p:nvSpPr>
        <p:spPr>
          <a:xfrm>
            <a:off x="-304800" y="0"/>
            <a:ext cx="9753600" cy="762000"/>
          </a:xfrm>
        </p:spPr>
        <p:txBody>
          <a:bodyPr>
            <a:noAutofit/>
          </a:bodyPr>
          <a:lstStyle/>
          <a:p>
            <a:pPr eaLnBrk="1" hangingPunct="1"/>
            <a:r>
              <a:rPr lang="en-US" sz="4800" b="0" dirty="0" smtClean="0">
                <a:latin typeface="Arial Narrow"/>
                <a:ea typeface="ＭＳ Ｐゴシック" pitchFamily="-84" charset="-128"/>
                <a:cs typeface="Arial Narrow"/>
              </a:rPr>
              <a:t>Will gas radiator RICH work in this field?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346014-8CB8-304E-A5FA-922CBC1F60F3}" type="slidenum">
              <a:rPr lang="ru-RU" smtClean="0"/>
              <a:pPr>
                <a:defRPr/>
              </a:pPr>
              <a:t>4</a:t>
            </a:fld>
            <a:r>
              <a:rPr lang="en-US" dirty="0" smtClean="0"/>
              <a:t>/</a:t>
            </a:r>
            <a:r>
              <a:rPr lang="en-US" dirty="0"/>
              <a:t>7</a:t>
            </a:r>
            <a:endParaRPr lang="ru-RU" dirty="0"/>
          </a:p>
        </p:txBody>
      </p:sp>
      <p:pic>
        <p:nvPicPr>
          <p:cNvPr id="3" name="Picture 2" descr="cerenkov-cf4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219201"/>
            <a:ext cx="3769042" cy="2240154"/>
          </a:xfrm>
          <a:prstGeom prst="rect">
            <a:avLst/>
          </a:prstGeom>
        </p:spPr>
      </p:pic>
      <p:pic>
        <p:nvPicPr>
          <p:cNvPr id="5" name="Picture 4" descr="rich-mfield-angular-dispersion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3429000"/>
            <a:ext cx="4155312" cy="246973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638800" y="2971800"/>
            <a:ext cx="3200400" cy="369332"/>
          </a:xfrm>
          <a:prstGeom prst="rect">
            <a:avLst/>
          </a:prstGeom>
          <a:noFill/>
          <a:ln>
            <a:solidFill>
              <a:srgbClr val="66006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660066"/>
                </a:solidFill>
              </a:rPr>
              <a:t>EIC R&amp;D project </a:t>
            </a:r>
            <a:endParaRPr lang="en-US" dirty="0">
              <a:solidFill>
                <a:srgbClr val="660066"/>
              </a:solidFill>
            </a:endParaRPr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>
          <a:xfrm>
            <a:off x="152400" y="3962400"/>
            <a:ext cx="4648200" cy="2438400"/>
          </a:xfrm>
          <a:prstGeom prst="rect">
            <a:avLst/>
          </a:prstGeom>
        </p:spPr>
        <p:txBody>
          <a:bodyPr vert="horz" lIns="91283" tIns="45642" rIns="91283" bIns="45642" rtlCol="0">
            <a:normAutofit/>
          </a:bodyPr>
          <a:lstStyle/>
          <a:p>
            <a:pPr marL="342328"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15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Realistic solenoid magnetic field</a:t>
            </a:r>
          </a:p>
          <a:p>
            <a:pPr marL="342328"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15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Realistic tracker momentum resolution</a:t>
            </a:r>
          </a:p>
          <a:p>
            <a:pPr marL="342328"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15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Cerenkov angle smearing in the field</a:t>
            </a:r>
            <a:r>
              <a:rPr lang="en-US" sz="1500" dirty="0" smtClean="0">
                <a:solidFill>
                  <a:srgbClr val="008000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 </a:t>
            </a:r>
          </a:p>
          <a:p>
            <a:pPr marL="342328"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1500" dirty="0" err="1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CsI</a:t>
            </a:r>
            <a:r>
              <a:rPr lang="en-US" sz="15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 quantum efficiency </a:t>
            </a:r>
            <a:r>
              <a:rPr lang="en-US" sz="1500" dirty="0" smtClean="0">
                <a:solidFill>
                  <a:schemeClr val="tx2"/>
                </a:solidFill>
                <a:latin typeface="Symbol" charset="2"/>
                <a:ea typeface="ＭＳ Ｐゴシック" pitchFamily="-84" charset="-128"/>
                <a:cs typeface="Symbol" charset="2"/>
              </a:rPr>
              <a:t>e</a:t>
            </a:r>
            <a:r>
              <a:rPr lang="en-US" sz="15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(</a:t>
            </a:r>
            <a:r>
              <a:rPr lang="en-US" sz="1500" dirty="0" smtClean="0">
                <a:solidFill>
                  <a:schemeClr val="tx2"/>
                </a:solidFill>
                <a:latin typeface="Symbol" charset="2"/>
                <a:ea typeface="ＭＳ Ｐゴシック" pitchFamily="-84" charset="-128"/>
                <a:cs typeface="Symbol" charset="2"/>
              </a:rPr>
              <a:t>l</a:t>
            </a:r>
            <a:r>
              <a:rPr lang="en-US" sz="15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) dependence</a:t>
            </a:r>
          </a:p>
          <a:p>
            <a:pPr marL="342328"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15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Refractive index n(</a:t>
            </a:r>
            <a:r>
              <a:rPr lang="en-US" sz="1500" dirty="0">
                <a:solidFill>
                  <a:schemeClr val="tx2"/>
                </a:solidFill>
                <a:latin typeface="Symbol" charset="2"/>
                <a:ea typeface="ＭＳ Ｐゴシック" pitchFamily="-84" charset="-128"/>
                <a:cs typeface="Symbol" charset="2"/>
              </a:rPr>
              <a:t>l</a:t>
            </a:r>
            <a:r>
              <a:rPr lang="en-US" sz="1500" dirty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) </a:t>
            </a:r>
            <a:r>
              <a:rPr lang="en-US" sz="15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variation</a:t>
            </a:r>
          </a:p>
          <a:p>
            <a:pPr marL="342328"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15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Finite readout board “pixel” size</a:t>
            </a:r>
          </a:p>
          <a:p>
            <a:pPr marL="342328"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endParaRPr lang="en-US" sz="1500" dirty="0" smtClean="0">
              <a:solidFill>
                <a:schemeClr val="tx2"/>
              </a:solidFill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  <a:p>
            <a:pPr marL="342328"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15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ROOT TMVA-based output evaluation</a:t>
            </a:r>
          </a:p>
          <a:p>
            <a:pPr marL="342328"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endParaRPr lang="en-US" dirty="0" smtClean="0">
              <a:solidFill>
                <a:schemeClr val="tx2"/>
              </a:solidFill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</p:txBody>
      </p:sp>
      <p:sp>
        <p:nvSpPr>
          <p:cNvPr id="14" name="Rectangle 3"/>
          <p:cNvSpPr txBox="1">
            <a:spLocks noChangeArrowheads="1"/>
          </p:cNvSpPr>
          <p:nvPr/>
        </p:nvSpPr>
        <p:spPr>
          <a:xfrm>
            <a:off x="4648200" y="1219200"/>
            <a:ext cx="4495800" cy="1676400"/>
          </a:xfrm>
          <a:prstGeom prst="rect">
            <a:avLst/>
          </a:prstGeom>
        </p:spPr>
        <p:txBody>
          <a:bodyPr vert="horz" lIns="91283" tIns="45642" rIns="91283" bIns="45642" rtlCol="0">
            <a:normAutofit/>
          </a:bodyPr>
          <a:lstStyle/>
          <a:p>
            <a:pPr marL="342328"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17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1m long CF</a:t>
            </a:r>
            <a:r>
              <a:rPr lang="en-US" sz="1700" baseline="-250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4</a:t>
            </a:r>
            <a:r>
              <a:rPr lang="en-US" sz="17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 gas volume [1.5 .. 2.5]m from the IP</a:t>
            </a:r>
          </a:p>
          <a:p>
            <a:pPr marL="342328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17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1m focal length; ~33mm ring radius at </a:t>
            </a:r>
            <a:r>
              <a:rPr lang="en-US" sz="1700" dirty="0" smtClean="0">
                <a:solidFill>
                  <a:schemeClr val="tx2"/>
                </a:solidFill>
                <a:latin typeface="Symbol" charset="2"/>
                <a:ea typeface="ＭＳ Ｐゴシック" pitchFamily="-84" charset="-128"/>
                <a:cs typeface="Symbol" charset="2"/>
              </a:rPr>
              <a:t>b</a:t>
            </a:r>
            <a:r>
              <a:rPr lang="en-US" sz="17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 ~ 1</a:t>
            </a:r>
          </a:p>
          <a:p>
            <a:pPr marL="342328"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1700" dirty="0" smtClean="0">
                <a:solidFill>
                  <a:srgbClr val="008000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GEM readout</a:t>
            </a:r>
            <a:r>
              <a:rPr lang="en-US" sz="17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; effective 2.5mm hexagonal pads</a:t>
            </a:r>
          </a:p>
          <a:p>
            <a:pPr marL="342328"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17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Assume on average 12 photons per ring at </a:t>
            </a:r>
            <a:r>
              <a:rPr lang="en-US" sz="1700" dirty="0" smtClean="0">
                <a:solidFill>
                  <a:schemeClr val="tx2"/>
                </a:solidFill>
                <a:latin typeface="Symbol" charset="2"/>
                <a:ea typeface="ＭＳ Ｐゴシック" pitchFamily="-84" charset="-128"/>
                <a:cs typeface="Symbol" charset="2"/>
              </a:rPr>
              <a:t>b</a:t>
            </a:r>
            <a:r>
              <a:rPr lang="en-US" sz="17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 ~ 1</a:t>
            </a:r>
          </a:p>
          <a:p>
            <a:pPr marL="342328"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17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Additional 300 </a:t>
            </a:r>
            <a:r>
              <a:rPr lang="en-US" sz="1700" dirty="0" err="1" smtClean="0">
                <a:solidFill>
                  <a:schemeClr val="tx2"/>
                </a:solidFill>
                <a:latin typeface="Symbol" charset="2"/>
                <a:ea typeface="ＭＳ Ｐゴシック" pitchFamily="-84" charset="-128"/>
                <a:cs typeface="Symbol" charset="2"/>
              </a:rPr>
              <a:t>m</a:t>
            </a:r>
            <a:r>
              <a:rPr lang="en-US" sz="1700" dirty="0" err="1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rad</a:t>
            </a:r>
            <a:r>
              <a:rPr lang="en-US" sz="17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 instrumental resolution</a:t>
            </a:r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>
          <a:xfrm>
            <a:off x="3505200" y="762000"/>
            <a:ext cx="5638800" cy="457200"/>
          </a:xfrm>
          <a:prstGeom prst="rect">
            <a:avLst/>
          </a:prstGeom>
        </p:spPr>
        <p:txBody>
          <a:bodyPr vert="horz" lIns="91283" tIns="45642" rIns="91283" bIns="45642" rtlCol="0">
            <a:noAutofit/>
          </a:bodyPr>
          <a:lstStyle/>
          <a:p>
            <a:pPr marR="0" lvl="0" algn="ctr" defTabSz="9128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80057A"/>
              </a:buClr>
              <a:buSzPct val="100000"/>
              <a:tabLst/>
              <a:defRPr/>
            </a:pPr>
            <a:r>
              <a:rPr lang="en-US" sz="2000" u="sng" noProof="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Consider configuration inspired by the </a:t>
            </a:r>
            <a:r>
              <a:rPr lang="en-US" sz="2000" u="sng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RD6</a:t>
            </a:r>
            <a:r>
              <a:rPr lang="en-US" sz="2000" u="sng" noProof="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 test  run:</a:t>
            </a:r>
            <a:endParaRPr kumimoji="0" lang="en-US" sz="2000" b="0" i="0" u="sng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</p:txBody>
      </p:sp>
      <p:sp>
        <p:nvSpPr>
          <p:cNvPr id="16" name="Rectangle 3"/>
          <p:cNvSpPr txBox="1">
            <a:spLocks noChangeArrowheads="1"/>
          </p:cNvSpPr>
          <p:nvPr/>
        </p:nvSpPr>
        <p:spPr>
          <a:xfrm>
            <a:off x="152400" y="3429000"/>
            <a:ext cx="4495800" cy="533400"/>
          </a:xfrm>
          <a:prstGeom prst="rect">
            <a:avLst/>
          </a:prstGeom>
        </p:spPr>
        <p:txBody>
          <a:bodyPr vert="horz" lIns="91283" tIns="45642" rIns="91283" bIns="45642" rtlCol="0">
            <a:noAutofit/>
          </a:bodyPr>
          <a:lstStyle/>
          <a:p>
            <a:pPr marR="0" lvl="0" algn="l" defTabSz="9128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80057A"/>
              </a:buClr>
              <a:buSzPct val="100000"/>
              <a:tabLst/>
              <a:defRPr/>
            </a:pPr>
            <a:r>
              <a:rPr lang="en-US" sz="2000" u="sng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“B</a:t>
            </a:r>
            <a:r>
              <a:rPr lang="en-US" sz="2000" u="sng" noProof="0" dirty="0" err="1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ack</a:t>
            </a:r>
            <a:r>
              <a:rPr lang="en-US" sz="2000" u="sng" noProof="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-of-the-envelope” Monte-</a:t>
            </a:r>
            <a:r>
              <a:rPr lang="en-US" sz="2000" u="sng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C</a:t>
            </a:r>
            <a:r>
              <a:rPr lang="en-US" sz="2000" u="sng" noProof="0" dirty="0" err="1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arlo</a:t>
            </a:r>
            <a:r>
              <a:rPr lang="en-US" sz="2000" u="sng" noProof="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 study:</a:t>
            </a:r>
            <a:endParaRPr kumimoji="0" lang="en-US" sz="2000" b="0" i="0" u="sng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267200" y="5867400"/>
            <a:ext cx="4724400" cy="5232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FF0000"/>
                </a:solidFill>
              </a:rPr>
              <a:t>NB: this spread is in principle noticeable compared to the intrinsic single-photon angular resolution of ~1 </a:t>
            </a:r>
            <a:r>
              <a:rPr lang="en-US" sz="1400" dirty="0" err="1" smtClean="0">
                <a:solidFill>
                  <a:srgbClr val="FF0000"/>
                </a:solidFill>
              </a:rPr>
              <a:t>mrad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4648200" y="4038600"/>
            <a:ext cx="228600" cy="533400"/>
          </a:xfrm>
          <a:prstGeom prst="roundRect">
            <a:avLst/>
          </a:prstGeom>
          <a:solidFill>
            <a:srgbClr val="FF0000">
              <a:alpha val="2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3"/>
          <p:cNvSpPr txBox="1">
            <a:spLocks noChangeArrowheads="1"/>
          </p:cNvSpPr>
          <p:nvPr/>
        </p:nvSpPr>
        <p:spPr>
          <a:xfrm>
            <a:off x="5181600" y="3962400"/>
            <a:ext cx="1752600" cy="457200"/>
          </a:xfrm>
          <a:prstGeom prst="rect">
            <a:avLst/>
          </a:prstGeom>
        </p:spPr>
        <p:txBody>
          <a:bodyPr vert="horz" lIns="91283" tIns="45642" rIns="91283" bIns="45642" rtlCol="0">
            <a:noAutofit/>
          </a:bodyPr>
          <a:lstStyle/>
          <a:p>
            <a:pPr marR="0" lvl="0" algn="ctr" defTabSz="9128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80057A"/>
              </a:buClr>
              <a:buSzPct val="100000"/>
              <a:tabLst/>
              <a:defRPr/>
            </a:pPr>
            <a:r>
              <a:rPr lang="en-US" sz="1600" u="sng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Expected magnetic field effect</a:t>
            </a:r>
            <a:endParaRPr kumimoji="0" lang="en-US" sz="1600" b="0" i="0" u="sng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7994241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solidFill>
                  <a:srgbClr val="000099"/>
                </a:solidFill>
                <a:latin typeface="Tahoma" pitchFamily="-84" charset="0"/>
              </a:rPr>
              <a:t>Apr,13 2016</a:t>
            </a:r>
            <a:endParaRPr lang="ru-RU" dirty="0">
              <a:solidFill>
                <a:srgbClr val="000099"/>
              </a:solidFill>
              <a:latin typeface="Tahoma" pitchFamily="-84" charset="0"/>
            </a:endParaRPr>
          </a:p>
        </p:txBody>
      </p:sp>
      <p:sp>
        <p:nvSpPr>
          <p:cNvPr id="4403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 err="1" smtClean="0">
                <a:solidFill>
                  <a:srgbClr val="000099"/>
                </a:solidFill>
                <a:latin typeface="Tahoma" pitchFamily="-84" charset="0"/>
              </a:rPr>
              <a:t>A.Kiselev</a:t>
            </a:r>
            <a:endParaRPr lang="ru-RU" dirty="0">
              <a:solidFill>
                <a:srgbClr val="000099"/>
              </a:solidFill>
              <a:latin typeface="Tahoma" pitchFamily="-84" charset="0"/>
            </a:endParaRPr>
          </a:p>
        </p:txBody>
      </p:sp>
      <p:sp>
        <p:nvSpPr>
          <p:cNvPr id="4403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>
            <a:noAutofit/>
          </a:bodyPr>
          <a:lstStyle/>
          <a:p>
            <a:pPr eaLnBrk="1" hangingPunct="1"/>
            <a:r>
              <a:rPr lang="en-US" sz="4800" b="0" dirty="0" smtClean="0">
                <a:latin typeface="Arial Narrow"/>
                <a:ea typeface="ＭＳ Ｐゴシック" pitchFamily="-84" charset="-128"/>
                <a:cs typeface="Arial Narrow"/>
              </a:rPr>
              <a:t>Relative pion/</a:t>
            </a:r>
            <a:r>
              <a:rPr lang="en-US" sz="4800" b="0" dirty="0" err="1" smtClean="0">
                <a:latin typeface="Arial Narrow"/>
                <a:ea typeface="ＭＳ Ｐゴシック" pitchFamily="-84" charset="-128"/>
                <a:cs typeface="Arial Narrow"/>
              </a:rPr>
              <a:t>kaon</a:t>
            </a:r>
            <a:r>
              <a:rPr lang="en-US" sz="4800" b="0" dirty="0" smtClean="0">
                <a:latin typeface="Arial Narrow"/>
                <a:ea typeface="ＭＳ Ｐゴシック" pitchFamily="-84" charset="-128"/>
                <a:cs typeface="Arial Narrow"/>
              </a:rPr>
              <a:t>/proton yields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346014-8CB8-304E-A5FA-922CBC1F60F3}" type="slidenum">
              <a:rPr lang="ru-RU" smtClean="0"/>
              <a:pPr>
                <a:defRPr/>
              </a:pPr>
              <a:t>5</a:t>
            </a:fld>
            <a:r>
              <a:rPr lang="en-US" dirty="0" smtClean="0"/>
              <a:t>/</a:t>
            </a:r>
            <a:r>
              <a:rPr lang="en-US" dirty="0"/>
              <a:t>7</a:t>
            </a:r>
            <a:endParaRPr lang="ru-RU" dirty="0"/>
          </a:p>
        </p:txBody>
      </p:sp>
      <p:pic>
        <p:nvPicPr>
          <p:cNvPr id="2" name="Picture 1" descr="Multiplicity20x25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1219200"/>
            <a:ext cx="7199376" cy="48768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838200" y="838200"/>
            <a:ext cx="81508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u="sng" dirty="0" smtClean="0">
                <a:solidFill>
                  <a:schemeClr val="accent1">
                    <a:lumMod val="50000"/>
                  </a:schemeClr>
                </a:solidFill>
              </a:rPr>
              <a:t>20x250 </a:t>
            </a:r>
            <a:r>
              <a:rPr lang="en-US" u="sng" dirty="0" err="1" smtClean="0">
                <a:solidFill>
                  <a:schemeClr val="accent1">
                    <a:lumMod val="50000"/>
                  </a:schemeClr>
                </a:solidFill>
              </a:rPr>
              <a:t>GeV</a:t>
            </a:r>
            <a:r>
              <a:rPr lang="en-US" u="sng" dirty="0" smtClean="0">
                <a:solidFill>
                  <a:schemeClr val="accent1">
                    <a:lumMod val="50000"/>
                  </a:schemeClr>
                </a:solidFill>
              </a:rPr>
              <a:t> configuration;  yields versus momentum in the 4 </a:t>
            </a:r>
            <a:r>
              <a:rPr lang="en-US" u="sng" dirty="0">
                <a:solidFill>
                  <a:schemeClr val="accent1">
                    <a:lumMod val="50000"/>
                  </a:schemeClr>
                </a:solidFill>
              </a:rPr>
              <a:t>&lt; </a:t>
            </a:r>
            <a:r>
              <a:rPr lang="en-US" u="sng" dirty="0">
                <a:solidFill>
                  <a:schemeClr val="accent1">
                    <a:lumMod val="50000"/>
                  </a:schemeClr>
                </a:solidFill>
                <a:latin typeface="Symbol" charset="2"/>
                <a:cs typeface="Symbol" charset="2"/>
              </a:rPr>
              <a:t>h</a:t>
            </a:r>
            <a:r>
              <a:rPr lang="en-US" u="sng" dirty="0">
                <a:solidFill>
                  <a:schemeClr val="accent1">
                    <a:lumMod val="50000"/>
                  </a:schemeClr>
                </a:solidFill>
              </a:rPr>
              <a:t> &lt; 4</a:t>
            </a:r>
            <a:r>
              <a:rPr lang="en-US" u="sng" dirty="0" smtClean="0">
                <a:solidFill>
                  <a:schemeClr val="accent1">
                    <a:lumMod val="50000"/>
                  </a:schemeClr>
                </a:solidFill>
              </a:rPr>
              <a:t> range: </a:t>
            </a:r>
            <a:endParaRPr lang="en-US" u="sng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09600" y="1219200"/>
            <a:ext cx="1905000" cy="1600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2514600" y="4495800"/>
            <a:ext cx="3352800" cy="1600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 descr="Multiplicity20x250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383" t="77119" r="38485" b="5422"/>
          <a:stretch/>
        </p:blipFill>
        <p:spPr>
          <a:xfrm>
            <a:off x="1143000" y="1371600"/>
            <a:ext cx="990600" cy="1440873"/>
          </a:xfrm>
          <a:prstGeom prst="rect">
            <a:avLst/>
          </a:prstGeom>
        </p:spPr>
      </p:pic>
      <p:sp>
        <p:nvSpPr>
          <p:cNvPr id="12" name="Rectangle 3"/>
          <p:cNvSpPr txBox="1">
            <a:spLocks noChangeArrowheads="1"/>
          </p:cNvSpPr>
          <p:nvPr/>
        </p:nvSpPr>
        <p:spPr>
          <a:xfrm>
            <a:off x="3200400" y="4724400"/>
            <a:ext cx="5334000" cy="1371600"/>
          </a:xfrm>
          <a:prstGeom prst="rect">
            <a:avLst/>
          </a:prstGeom>
        </p:spPr>
        <p:txBody>
          <a:bodyPr vert="horz" lIns="91283" tIns="45642" rIns="91283" bIns="45642" rtlCol="0">
            <a:normAutofit/>
          </a:bodyPr>
          <a:lstStyle/>
          <a:p>
            <a:pPr marL="342328"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2000" dirty="0" smtClean="0">
                <a:solidFill>
                  <a:schemeClr val="tx2"/>
                </a:solidFill>
                <a:latin typeface="Symbol" charset="2"/>
                <a:ea typeface="ＭＳ Ｐゴシック" pitchFamily="-84" charset="-128"/>
                <a:cs typeface="Symbol" charset="2"/>
              </a:rPr>
              <a:t>p</a:t>
            </a:r>
            <a:r>
              <a:rPr lang="en-US" sz="20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/K/p </a:t>
            </a:r>
            <a:r>
              <a:rPr lang="en-US" sz="2000" dirty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d</a:t>
            </a:r>
            <a:r>
              <a:rPr lang="en-US" sz="20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istributions at the same 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Symbol" charset="2"/>
                <a:cs typeface="Symbol" charset="2"/>
              </a:rPr>
              <a:t>h </a:t>
            </a:r>
            <a:r>
              <a:rPr lang="en-US" sz="20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look similar</a:t>
            </a:r>
          </a:p>
          <a:p>
            <a:pPr marL="342328"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2000" dirty="0">
                <a:solidFill>
                  <a:schemeClr val="tx2"/>
                </a:solidFill>
                <a:latin typeface="Symbol" charset="2"/>
                <a:ea typeface="ＭＳ Ｐゴシック" pitchFamily="-84" charset="-128"/>
                <a:cs typeface="Symbol" charset="2"/>
              </a:rPr>
              <a:t>p</a:t>
            </a:r>
            <a:r>
              <a:rPr lang="en-US" sz="2000" dirty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/</a:t>
            </a:r>
            <a:r>
              <a:rPr lang="en-US" sz="20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K ratio is about 3:1 -&gt; depending on the desired efficiency and contamination this defines the required suppression factors</a:t>
            </a:r>
          </a:p>
        </p:txBody>
      </p:sp>
    </p:spTree>
    <p:extLst>
      <p:ext uri="{BB962C8B-B14F-4D97-AF65-F5344CB8AC3E}">
        <p14:creationId xmlns:p14="http://schemas.microsoft.com/office/powerpoint/2010/main" val="116212989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Tahoma" pitchFamily="-84" charset="0"/>
              </a:rPr>
              <a:t>Apr,13 2016</a:t>
            </a:r>
            <a:endParaRPr lang="ru-RU">
              <a:latin typeface="Tahoma" pitchFamily="-84" charset="0"/>
            </a:endParaRPr>
          </a:p>
        </p:txBody>
      </p:sp>
      <p:sp>
        <p:nvSpPr>
          <p:cNvPr id="56323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Tahoma" pitchFamily="-84" charset="0"/>
              </a:rPr>
              <a:t>A.Kiselev</a:t>
            </a:r>
            <a:endParaRPr lang="ru-RU">
              <a:latin typeface="Tahoma" pitchFamily="-84" charset="0"/>
            </a:endParaRPr>
          </a:p>
        </p:txBody>
      </p:sp>
      <p:sp>
        <p:nvSpPr>
          <p:cNvPr id="56324" name="Rectangle 2"/>
          <p:cNvSpPr>
            <a:spLocks noGrp="1" noChangeArrowheads="1"/>
          </p:cNvSpPr>
          <p:nvPr>
            <p:ph type="title"/>
          </p:nvPr>
        </p:nvSpPr>
        <p:spPr>
          <a:xfrm>
            <a:off x="-304800" y="0"/>
            <a:ext cx="9753600" cy="762000"/>
          </a:xfrm>
        </p:spPr>
        <p:txBody>
          <a:bodyPr>
            <a:noAutofit/>
          </a:bodyPr>
          <a:lstStyle/>
          <a:p>
            <a:pPr eaLnBrk="1" hangingPunct="1"/>
            <a:r>
              <a:rPr lang="en-US" sz="4800" b="0" dirty="0" smtClean="0">
                <a:latin typeface="Arial Narrow"/>
                <a:ea typeface="ＭＳ Ｐゴシック" pitchFamily="-84" charset="-128"/>
                <a:cs typeface="Arial Narrow"/>
              </a:rPr>
              <a:t>Gas radiator RICH in the magnetic field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346014-8CB8-304E-A5FA-922CBC1F60F3}" type="slidenum">
              <a:rPr lang="ru-RU" smtClean="0"/>
              <a:pPr>
                <a:defRPr/>
              </a:pPr>
              <a:t>6</a:t>
            </a:fld>
            <a:r>
              <a:rPr lang="en-US" dirty="0" smtClean="0"/>
              <a:t>/</a:t>
            </a:r>
            <a:r>
              <a:rPr lang="en-US" dirty="0"/>
              <a:t>7</a:t>
            </a:r>
            <a:endParaRPr lang="ru-RU" dirty="0"/>
          </a:p>
        </p:txBody>
      </p:sp>
      <p:sp>
        <p:nvSpPr>
          <p:cNvPr id="17" name="Rectangle 3"/>
          <p:cNvSpPr txBox="1">
            <a:spLocks noChangeArrowheads="1"/>
          </p:cNvSpPr>
          <p:nvPr/>
        </p:nvSpPr>
        <p:spPr>
          <a:xfrm>
            <a:off x="2362200" y="762000"/>
            <a:ext cx="4419600" cy="381000"/>
          </a:xfrm>
          <a:prstGeom prst="rect">
            <a:avLst/>
          </a:prstGeom>
        </p:spPr>
        <p:txBody>
          <a:bodyPr vert="horz" lIns="91283" tIns="45642" rIns="91283" bIns="45642" rtlCol="0">
            <a:noAutofit/>
          </a:bodyPr>
          <a:lstStyle/>
          <a:p>
            <a:pPr marR="0" lvl="0" algn="l" defTabSz="9128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80057A"/>
              </a:buClr>
              <a:buSzPct val="100000"/>
              <a:tabLst/>
              <a:defRPr/>
            </a:pPr>
            <a:r>
              <a:rPr lang="en-US" sz="1600" b="1" u="sng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Require</a:t>
            </a:r>
            <a:r>
              <a:rPr lang="en-US" sz="1600" b="1" u="sng" noProof="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 95% </a:t>
            </a:r>
            <a:r>
              <a:rPr lang="en-US" sz="1600" b="1" u="sng" noProof="0" dirty="0" err="1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kaon</a:t>
            </a:r>
            <a:r>
              <a:rPr lang="en-US" sz="1600" b="1" u="sng" noProof="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 positive identification efficiency</a:t>
            </a:r>
            <a:endParaRPr kumimoji="0" lang="en-US" sz="1600" b="1" i="0" u="sng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</p:txBody>
      </p:sp>
      <p:pic>
        <p:nvPicPr>
          <p:cNvPr id="19" name="Picture 18" descr="EtaVsp.10.15.20GeV.SIDIS.Pio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4038600"/>
            <a:ext cx="6252210" cy="197380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209800" y="3657600"/>
            <a:ext cx="50509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u="sng" dirty="0" smtClean="0"/>
              <a:t>But we do not expect any SIDIS hadrons there:</a:t>
            </a:r>
            <a:endParaRPr lang="en-US" i="1" u="sng" dirty="0"/>
          </a:p>
        </p:txBody>
      </p:sp>
      <p:sp>
        <p:nvSpPr>
          <p:cNvPr id="9" name="Curved Left Arrow 8"/>
          <p:cNvSpPr/>
          <p:nvPr/>
        </p:nvSpPr>
        <p:spPr>
          <a:xfrm>
            <a:off x="7315200" y="3810000"/>
            <a:ext cx="609600" cy="1066800"/>
          </a:xfrm>
          <a:prstGeom prst="curvedLeftArrow">
            <a:avLst/>
          </a:prstGeom>
          <a:solidFill>
            <a:srgbClr val="FF0000">
              <a:alpha val="28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3" name="Rectangle 3"/>
          <p:cNvSpPr txBox="1">
            <a:spLocks noChangeArrowheads="1"/>
          </p:cNvSpPr>
          <p:nvPr/>
        </p:nvSpPr>
        <p:spPr>
          <a:xfrm>
            <a:off x="533400" y="6096000"/>
            <a:ext cx="8610600" cy="457200"/>
          </a:xfrm>
          <a:prstGeom prst="rect">
            <a:avLst/>
          </a:prstGeom>
        </p:spPr>
        <p:txBody>
          <a:bodyPr vert="horz" lIns="91283" tIns="45642" rIns="91283" bIns="45642" rtlCol="0">
            <a:normAutofit/>
          </a:bodyPr>
          <a:lstStyle/>
          <a:p>
            <a:pPr marR="0" lvl="0" algn="l" defTabSz="9128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80057A"/>
              </a:buClr>
              <a:buSzPct val="100000"/>
              <a:tabLst/>
              <a:defRPr/>
            </a:pPr>
            <a:r>
              <a:rPr lang="en-US" sz="1900" u="sng" dirty="0">
                <a:solidFill>
                  <a:srgbClr val="008000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S</a:t>
            </a:r>
            <a:r>
              <a:rPr lang="en-US" sz="1900" u="sng" dirty="0" smtClean="0">
                <a:solidFill>
                  <a:srgbClr val="008000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o yes, RICH with a long enough gas radiator should work just fine in this solenoid stray field   </a:t>
            </a:r>
            <a:endParaRPr kumimoji="0" lang="en-US" sz="1900" b="0" i="0" u="sng" strike="noStrike" kern="1200" cap="none" spc="0" normalizeH="0" baseline="0" noProof="0" dirty="0" smtClean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</p:txBody>
      </p:sp>
      <p:pic>
        <p:nvPicPr>
          <p:cNvPr id="3" name="Picture 2" descr="cf4-in-bfield-plot1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143000"/>
            <a:ext cx="4104513" cy="2439543"/>
          </a:xfrm>
          <a:prstGeom prst="rect">
            <a:avLst/>
          </a:prstGeom>
        </p:spPr>
      </p:pic>
      <p:pic>
        <p:nvPicPr>
          <p:cNvPr id="5" name="Picture 4" descr="cf4-in-bfield-plot2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9487" y="1143000"/>
            <a:ext cx="4104513" cy="2439543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990600" y="2209800"/>
            <a:ext cx="2590800" cy="461507"/>
          </a:xfrm>
          <a:prstGeom prst="rect">
            <a:avLst/>
          </a:prstGeom>
        </p:spPr>
        <p:txBody>
          <a:bodyPr wrap="square" lIns="91283" tIns="45642" rIns="91283" bIns="45642">
            <a:spAutoFit/>
          </a:bodyPr>
          <a:lstStyle/>
          <a:p>
            <a:pPr algn="ctr"/>
            <a:r>
              <a:rPr lang="en-US" sz="1200" dirty="0">
                <a:solidFill>
                  <a:srgbClr val="E006D5"/>
                </a:solidFill>
              </a:rPr>
              <a:t>w</a:t>
            </a:r>
            <a:r>
              <a:rPr lang="en-US" sz="1200" dirty="0" smtClean="0">
                <a:solidFill>
                  <a:srgbClr val="E006D5"/>
                </a:solidFill>
              </a:rPr>
              <a:t>orsening  momentum resolution at </a:t>
            </a:r>
            <a:r>
              <a:rPr lang="en-US" sz="1200" dirty="0" smtClean="0">
                <a:solidFill>
                  <a:srgbClr val="E006D5"/>
                </a:solidFill>
                <a:latin typeface="Symbol" charset="2"/>
                <a:cs typeface="Symbol" charset="2"/>
              </a:rPr>
              <a:t>h </a:t>
            </a:r>
            <a:r>
              <a:rPr lang="en-US" sz="1200" dirty="0" smtClean="0">
                <a:solidFill>
                  <a:srgbClr val="E006D5"/>
                </a:solidFill>
              </a:rPr>
              <a:t>~ 3.5 is what matters here </a:t>
            </a:r>
            <a:endParaRPr lang="en-US" sz="1200" dirty="0">
              <a:solidFill>
                <a:srgbClr val="E006D5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5421489" y="2133600"/>
            <a:ext cx="3733800" cy="461507"/>
          </a:xfrm>
          <a:prstGeom prst="rect">
            <a:avLst/>
          </a:prstGeom>
        </p:spPr>
        <p:txBody>
          <a:bodyPr wrap="square" lIns="91283" tIns="45642" rIns="91283" bIns="45642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… and magnetic field plays a role only at very </a:t>
            </a:r>
          </a:p>
          <a:p>
            <a:r>
              <a:rPr lang="en-US" sz="1200" dirty="0">
                <a:solidFill>
                  <a:srgbClr val="FF0000"/>
                </a:solidFill>
              </a:rPr>
              <a:t>h</a:t>
            </a:r>
            <a:r>
              <a:rPr lang="en-US" sz="1200" dirty="0" smtClean="0">
                <a:solidFill>
                  <a:srgbClr val="FF0000"/>
                </a:solidFill>
              </a:rPr>
              <a:t>igh momenta and at pseudo-rapidity ~ 1</a:t>
            </a:r>
            <a:endParaRPr lang="en-US" sz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148621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Tahoma" pitchFamily="-84" charset="0"/>
              </a:rPr>
              <a:t>Apr,13 2016</a:t>
            </a:r>
            <a:endParaRPr lang="ru-RU">
              <a:latin typeface="Tahoma" pitchFamily="-84" charset="0"/>
            </a:endParaRPr>
          </a:p>
        </p:txBody>
      </p:sp>
      <p:sp>
        <p:nvSpPr>
          <p:cNvPr id="56323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Tahoma" pitchFamily="-84" charset="0"/>
              </a:rPr>
              <a:t>A.Kiselev</a:t>
            </a:r>
            <a:endParaRPr lang="ru-RU">
              <a:latin typeface="Tahoma" pitchFamily="-8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346014-8CB8-304E-A5FA-922CBC1F60F3}" type="slidenum">
              <a:rPr lang="ru-RU" smtClean="0"/>
              <a:pPr>
                <a:defRPr/>
              </a:pPr>
              <a:t>7</a:t>
            </a:fld>
            <a:r>
              <a:rPr lang="en-US" dirty="0" smtClean="0"/>
              <a:t>/</a:t>
            </a:r>
            <a:r>
              <a:rPr lang="en-US" dirty="0"/>
              <a:t>7</a:t>
            </a:r>
            <a:endParaRPr lang="ru-RU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4648200" y="1219200"/>
            <a:ext cx="4343400" cy="2057400"/>
          </a:xfrm>
          <a:prstGeom prst="rect">
            <a:avLst/>
          </a:prstGeom>
        </p:spPr>
        <p:txBody>
          <a:bodyPr vert="horz" lIns="91283" tIns="45642" rIns="91283" bIns="45642" rtlCol="0">
            <a:normAutofit/>
          </a:bodyPr>
          <a:lstStyle/>
          <a:p>
            <a:pPr marL="342328"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17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3cm thick aerogel; 20cm expansion volume</a:t>
            </a:r>
          </a:p>
          <a:p>
            <a:pPr marL="342328"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17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&lt;n</a:t>
            </a:r>
            <a:r>
              <a:rPr lang="en-US" sz="1700" baseline="-250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0</a:t>
            </a:r>
            <a:r>
              <a:rPr lang="en-US" sz="17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&gt; = 1.05</a:t>
            </a:r>
          </a:p>
          <a:p>
            <a:pPr marL="342328"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17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~5cm attenuation length</a:t>
            </a:r>
          </a:p>
          <a:p>
            <a:pPr marL="342328"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1700" dirty="0" err="1" smtClean="0">
                <a:solidFill>
                  <a:srgbClr val="008000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SiPM</a:t>
            </a:r>
            <a:r>
              <a:rPr lang="en-US" sz="1700" dirty="0" smtClean="0">
                <a:solidFill>
                  <a:srgbClr val="008000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 array readout</a:t>
            </a:r>
            <a:r>
              <a:rPr lang="en-US" sz="17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; 5mm</a:t>
            </a:r>
            <a:r>
              <a:rPr lang="en-US" sz="1700" baseline="300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2</a:t>
            </a:r>
            <a:r>
              <a:rPr lang="en-US" sz="17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 “pixel” size</a:t>
            </a:r>
          </a:p>
          <a:p>
            <a:pPr marL="342328"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17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Assume on average 15 photons per ring at </a:t>
            </a:r>
            <a:r>
              <a:rPr lang="en-US" sz="1700" dirty="0" smtClean="0">
                <a:solidFill>
                  <a:schemeClr val="tx2"/>
                </a:solidFill>
                <a:latin typeface="Symbol" charset="2"/>
                <a:ea typeface="ＭＳ Ｐゴシック" pitchFamily="-84" charset="-128"/>
                <a:cs typeface="Symbol" charset="2"/>
              </a:rPr>
              <a:t>b</a:t>
            </a:r>
            <a:r>
              <a:rPr lang="en-US" sz="17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 ~ 1</a:t>
            </a:r>
          </a:p>
          <a:p>
            <a:pPr marL="342328"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endParaRPr lang="en-US" dirty="0" smtClean="0">
              <a:solidFill>
                <a:schemeClr val="tx2"/>
              </a:solidFill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</p:txBody>
      </p:sp>
      <p:pic>
        <p:nvPicPr>
          <p:cNvPr id="4" name="Picture 3" descr="cerenkov-aerogel-1.05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447800"/>
            <a:ext cx="3392595" cy="2016410"/>
          </a:xfrm>
          <a:prstGeom prst="rect">
            <a:avLst/>
          </a:prstGeom>
        </p:spPr>
      </p:pic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0" y="0"/>
            <a:ext cx="9144000" cy="762000"/>
          </a:xfrm>
          <a:prstGeom prst="rect">
            <a:avLst/>
          </a:prstGeom>
        </p:spPr>
        <p:txBody>
          <a:bodyPr vert="horz" lIns="91283" tIns="45642" rIns="91283" bIns="45642" rtlCol="0" anchor="ctr">
            <a:noAutofit/>
          </a:bodyPr>
          <a:lstStyle>
            <a:lvl1pPr algn="ctr" defTabSz="912853" rtl="0" eaLnBrk="1" latinLnBrk="0" hangingPunct="1">
              <a:spcBef>
                <a:spcPct val="0"/>
              </a:spcBef>
              <a:buNone/>
              <a:defRPr sz="3600" b="1" kern="1200" baseline="0">
                <a:solidFill>
                  <a:srgbClr val="FF0000"/>
                </a:solidFill>
                <a:latin typeface="Arial" pitchFamily="34" charset="0"/>
                <a:ea typeface="+mj-ea"/>
                <a:cs typeface="+mj-cs"/>
              </a:defRPr>
            </a:lvl1pPr>
          </a:lstStyle>
          <a:p>
            <a:r>
              <a:rPr lang="en-US" sz="4800" b="0" dirty="0" smtClean="0">
                <a:latin typeface="Arial Narrow"/>
                <a:ea typeface="ＭＳ Ｐゴシック" pitchFamily="-84" charset="-128"/>
                <a:cs typeface="Arial Narrow"/>
              </a:rPr>
              <a:t>Will aerogel RICH work in such a field? </a:t>
            </a: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>
          <a:xfrm>
            <a:off x="3124200" y="762000"/>
            <a:ext cx="6172200" cy="457200"/>
          </a:xfrm>
          <a:prstGeom prst="rect">
            <a:avLst/>
          </a:prstGeom>
        </p:spPr>
        <p:txBody>
          <a:bodyPr vert="horz" lIns="91283" tIns="45642" rIns="91283" bIns="45642" rtlCol="0">
            <a:noAutofit/>
          </a:bodyPr>
          <a:lstStyle/>
          <a:p>
            <a:pPr marR="0" lvl="0" algn="ctr" defTabSz="9128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80057A"/>
              </a:buClr>
              <a:buSzPct val="100000"/>
              <a:tabLst/>
              <a:defRPr/>
            </a:pPr>
            <a:r>
              <a:rPr lang="en-US" sz="2000" u="sng" noProof="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Consider end-cap case in proximity-focusing configuration:</a:t>
            </a:r>
            <a:endParaRPr kumimoji="0" lang="en-US" sz="2000" b="0" i="0" u="sng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>
          <a:xfrm>
            <a:off x="152400" y="3429000"/>
            <a:ext cx="4495800" cy="533400"/>
          </a:xfrm>
          <a:prstGeom prst="rect">
            <a:avLst/>
          </a:prstGeom>
        </p:spPr>
        <p:txBody>
          <a:bodyPr vert="horz" lIns="91283" tIns="45642" rIns="91283" bIns="45642" rtlCol="0">
            <a:noAutofit/>
          </a:bodyPr>
          <a:lstStyle/>
          <a:p>
            <a:pPr marR="0" lvl="0" algn="l" defTabSz="9128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80057A"/>
              </a:buClr>
              <a:buSzPct val="100000"/>
              <a:tabLst/>
              <a:defRPr/>
            </a:pPr>
            <a:r>
              <a:rPr lang="en-US" sz="2000" u="sng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“B</a:t>
            </a:r>
            <a:r>
              <a:rPr lang="en-US" sz="2000" u="sng" noProof="0" dirty="0" err="1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ack</a:t>
            </a:r>
            <a:r>
              <a:rPr lang="en-US" sz="2000" u="sng" noProof="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-of-the-envelope” Monte-</a:t>
            </a:r>
            <a:r>
              <a:rPr lang="en-US" sz="2000" u="sng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C</a:t>
            </a:r>
            <a:r>
              <a:rPr lang="en-US" sz="2000" u="sng" noProof="0" dirty="0" err="1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arlo</a:t>
            </a:r>
            <a:r>
              <a:rPr lang="en-US" sz="2000" u="sng" noProof="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 study:</a:t>
            </a:r>
            <a:endParaRPr kumimoji="0" lang="en-US" sz="2000" b="0" i="0" u="sng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>
          <a:xfrm>
            <a:off x="152400" y="3886200"/>
            <a:ext cx="4648200" cy="2514600"/>
          </a:xfrm>
          <a:prstGeom prst="rect">
            <a:avLst/>
          </a:prstGeom>
        </p:spPr>
        <p:txBody>
          <a:bodyPr vert="horz" lIns="91283" tIns="45642" rIns="91283" bIns="45642" rtlCol="0">
            <a:normAutofit/>
          </a:bodyPr>
          <a:lstStyle/>
          <a:p>
            <a:pPr marL="342328"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15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Constant </a:t>
            </a:r>
            <a:r>
              <a:rPr lang="en-US" sz="1500" dirty="0" err="1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B</a:t>
            </a:r>
            <a:r>
              <a:rPr lang="en-US" sz="1500" baseline="-25000" dirty="0" err="1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z</a:t>
            </a:r>
            <a:r>
              <a:rPr lang="en-US" sz="15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 ~ 3T</a:t>
            </a:r>
          </a:p>
          <a:p>
            <a:pPr marL="342328"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15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Asymmetric (</a:t>
            </a:r>
            <a:r>
              <a:rPr lang="en-US" sz="1500" dirty="0" smtClean="0">
                <a:solidFill>
                  <a:schemeClr val="tx2"/>
                </a:solidFill>
                <a:latin typeface="Symbol" charset="2"/>
                <a:ea typeface="ＭＳ Ｐゴシック" pitchFamily="-84" charset="-128"/>
                <a:cs typeface="Symbol" charset="2"/>
              </a:rPr>
              <a:t>f</a:t>
            </a:r>
            <a:r>
              <a:rPr lang="en-US" sz="15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-dependent) attenuation</a:t>
            </a:r>
          </a:p>
          <a:p>
            <a:pPr marL="342328"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1500" dirty="0">
                <a:solidFill>
                  <a:schemeClr val="tx2"/>
                </a:solidFill>
                <a:latin typeface="Symbol" charset="2"/>
                <a:ea typeface="ＭＳ Ｐゴシック" pitchFamily="-84" charset="-128"/>
                <a:cs typeface="Symbol" charset="2"/>
              </a:rPr>
              <a:t>f</a:t>
            </a:r>
            <a:r>
              <a:rPr lang="en-US" sz="1500" dirty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-</a:t>
            </a:r>
            <a:r>
              <a:rPr lang="en-US" sz="15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dependent Cerenkov angle smearing in the field</a:t>
            </a:r>
            <a:r>
              <a:rPr lang="en-US" sz="1500" dirty="0" smtClean="0">
                <a:solidFill>
                  <a:srgbClr val="008000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 </a:t>
            </a:r>
          </a:p>
          <a:p>
            <a:pPr marL="342328"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1500" dirty="0" err="1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SiPM</a:t>
            </a:r>
            <a:r>
              <a:rPr lang="en-US" sz="15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 quantum efficiency </a:t>
            </a:r>
            <a:r>
              <a:rPr lang="en-US" sz="1500" dirty="0" smtClean="0">
                <a:solidFill>
                  <a:schemeClr val="tx2"/>
                </a:solidFill>
                <a:latin typeface="Symbol" charset="2"/>
                <a:ea typeface="ＭＳ Ｐゴシック" pitchFamily="-84" charset="-128"/>
                <a:cs typeface="Symbol" charset="2"/>
              </a:rPr>
              <a:t>e</a:t>
            </a:r>
            <a:r>
              <a:rPr lang="en-US" sz="15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(</a:t>
            </a:r>
            <a:r>
              <a:rPr lang="en-US" sz="1500" dirty="0" smtClean="0">
                <a:solidFill>
                  <a:schemeClr val="tx2"/>
                </a:solidFill>
                <a:latin typeface="Symbol" charset="2"/>
                <a:ea typeface="ＭＳ Ｐゴシック" pitchFamily="-84" charset="-128"/>
                <a:cs typeface="Symbol" charset="2"/>
              </a:rPr>
              <a:t>l</a:t>
            </a:r>
            <a:r>
              <a:rPr lang="en-US" sz="15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) dependence</a:t>
            </a:r>
          </a:p>
          <a:p>
            <a:pPr marL="342328"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15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Refractive index n(</a:t>
            </a:r>
            <a:r>
              <a:rPr lang="en-US" sz="1500" dirty="0">
                <a:solidFill>
                  <a:schemeClr val="tx2"/>
                </a:solidFill>
                <a:latin typeface="Symbol" charset="2"/>
                <a:ea typeface="ＭＳ Ｐゴシック" pitchFamily="-84" charset="-128"/>
                <a:cs typeface="Symbol" charset="2"/>
              </a:rPr>
              <a:t>l</a:t>
            </a:r>
            <a:r>
              <a:rPr lang="en-US" sz="1500" dirty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) </a:t>
            </a:r>
            <a:r>
              <a:rPr lang="en-US" sz="15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variation</a:t>
            </a:r>
          </a:p>
          <a:p>
            <a:pPr marL="342328"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15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Emission point uncertainty (thick radiator)</a:t>
            </a:r>
          </a:p>
          <a:p>
            <a:pPr marL="342328"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15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Finite readout board “pixel” size</a:t>
            </a:r>
          </a:p>
          <a:p>
            <a:pPr marL="342328"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endParaRPr lang="en-US" sz="1500" dirty="0" smtClean="0">
              <a:solidFill>
                <a:schemeClr val="tx2"/>
              </a:solidFill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  <a:p>
            <a:pPr marL="342328"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15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TMVA-based output evaluation</a:t>
            </a:r>
          </a:p>
          <a:p>
            <a:pPr marL="342328"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endParaRPr lang="en-US" dirty="0" smtClean="0">
              <a:solidFill>
                <a:schemeClr val="tx2"/>
              </a:solidFill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2400" y="838200"/>
            <a:ext cx="3200400" cy="5232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FF0000"/>
                </a:solidFill>
              </a:rPr>
              <a:t>NB: at 3T full track bending in aerogel volume is &gt;5 </a:t>
            </a:r>
            <a:r>
              <a:rPr lang="en-US" sz="1400" dirty="0" err="1" smtClean="0">
                <a:solidFill>
                  <a:srgbClr val="FF0000"/>
                </a:solidFill>
              </a:rPr>
              <a:t>mrad</a:t>
            </a:r>
            <a:r>
              <a:rPr lang="en-US" sz="1400" dirty="0" smtClean="0">
                <a:solidFill>
                  <a:srgbClr val="FF0000"/>
                </a:solidFill>
              </a:rPr>
              <a:t> at 5 </a:t>
            </a:r>
            <a:r>
              <a:rPr lang="en-US" sz="1400" dirty="0" err="1" smtClean="0">
                <a:solidFill>
                  <a:srgbClr val="FF0000"/>
                </a:solidFill>
              </a:rPr>
              <a:t>GeV</a:t>
            </a:r>
            <a:r>
              <a:rPr lang="en-US" sz="1400" dirty="0" smtClean="0">
                <a:solidFill>
                  <a:srgbClr val="FF0000"/>
                </a:solidFill>
              </a:rPr>
              <a:t>/c!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16" name="Rectangle 3"/>
          <p:cNvSpPr txBox="1">
            <a:spLocks noChangeArrowheads="1"/>
          </p:cNvSpPr>
          <p:nvPr/>
        </p:nvSpPr>
        <p:spPr>
          <a:xfrm>
            <a:off x="4724400" y="6019800"/>
            <a:ext cx="4419600" cy="381000"/>
          </a:xfrm>
          <a:prstGeom prst="rect">
            <a:avLst/>
          </a:prstGeom>
        </p:spPr>
        <p:txBody>
          <a:bodyPr vert="horz" lIns="91283" tIns="45642" rIns="91283" bIns="45642" rtlCol="0">
            <a:noAutofit/>
          </a:bodyPr>
          <a:lstStyle/>
          <a:p>
            <a:pPr marR="0" lvl="0" algn="l" defTabSz="9128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80057A"/>
              </a:buClr>
              <a:buSzPct val="100000"/>
              <a:tabLst/>
              <a:defRPr/>
            </a:pPr>
            <a:r>
              <a:rPr lang="en-US" sz="1600" b="1" u="sng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Require</a:t>
            </a:r>
            <a:r>
              <a:rPr lang="en-US" sz="1600" b="1" u="sng" noProof="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 95% </a:t>
            </a:r>
            <a:r>
              <a:rPr lang="en-US" sz="1600" b="1" u="sng" noProof="0" dirty="0" err="1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kaon</a:t>
            </a:r>
            <a:r>
              <a:rPr lang="en-US" sz="1600" b="1" u="sng" noProof="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 positive identification efficiency</a:t>
            </a:r>
            <a:endParaRPr kumimoji="0" lang="en-US" sz="1600" b="1" i="0" u="sng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495800" y="2971800"/>
            <a:ext cx="4419600" cy="369332"/>
          </a:xfrm>
          <a:prstGeom prst="rect">
            <a:avLst/>
          </a:prstGeom>
          <a:noFill/>
          <a:ln>
            <a:solidFill>
              <a:srgbClr val="66006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660066"/>
                </a:solidFill>
              </a:rPr>
              <a:t>Aerogel RICH R&amp;D for Belle II upgrade</a:t>
            </a:r>
            <a:endParaRPr lang="en-US" dirty="0">
              <a:solidFill>
                <a:srgbClr val="660066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334000" y="4648200"/>
            <a:ext cx="3733800" cy="276841"/>
          </a:xfrm>
          <a:prstGeom prst="rect">
            <a:avLst/>
          </a:prstGeom>
        </p:spPr>
        <p:txBody>
          <a:bodyPr wrap="square" lIns="91283" tIns="45642" rIns="91283" bIns="45642">
            <a:spAutoFit/>
          </a:bodyPr>
          <a:lstStyle/>
          <a:p>
            <a:r>
              <a:rPr lang="en-US" sz="1200" dirty="0" smtClean="0">
                <a:solidFill>
                  <a:srgbClr val="008000"/>
                </a:solidFill>
              </a:rPr>
              <a:t>… and magnetic field is again a minor effect</a:t>
            </a:r>
            <a:endParaRPr lang="en-US" sz="1200" dirty="0">
              <a:solidFill>
                <a:srgbClr val="008000"/>
              </a:solidFill>
            </a:endParaRPr>
          </a:p>
        </p:txBody>
      </p:sp>
      <p:pic>
        <p:nvPicPr>
          <p:cNvPr id="3" name="Picture 2" descr="aerogel-in-bfield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3581400"/>
            <a:ext cx="4104513" cy="2439543"/>
          </a:xfrm>
          <a:prstGeom prst="rect">
            <a:avLst/>
          </a:prstGeom>
        </p:spPr>
      </p:pic>
      <p:cxnSp>
        <p:nvCxnSpPr>
          <p:cNvPr id="22" name="Straight Arrow Connector 21"/>
          <p:cNvCxnSpPr/>
          <p:nvPr/>
        </p:nvCxnSpPr>
        <p:spPr>
          <a:xfrm>
            <a:off x="2011680" y="1524000"/>
            <a:ext cx="0" cy="292608"/>
          </a:xfrm>
          <a:prstGeom prst="straightConnector1">
            <a:avLst/>
          </a:prstGeom>
          <a:ln w="12700">
            <a:solidFill>
              <a:srgbClr val="FF0000"/>
            </a:solidFill>
            <a:prstDash val="lg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683948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rgbClr val="0000CC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000099"/>
      </a:accent2>
      <a:accent3>
        <a:srgbClr val="000099"/>
      </a:accent3>
      <a:accent4>
        <a:srgbClr val="8064A2"/>
      </a:accent4>
      <a:accent5>
        <a:srgbClr val="4BACC6"/>
      </a:accent5>
      <a:accent6>
        <a:srgbClr val="000099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58991</TotalTime>
  <Words>682</Words>
  <Application>Microsoft Macintosh PowerPoint</Application>
  <PresentationFormat>On-screen Show (4:3)</PresentationFormat>
  <Paragraphs>117</Paragraphs>
  <Slides>7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Office Theme</vt:lpstr>
      <vt:lpstr>Office Theme</vt:lpstr>
      <vt:lpstr>PowerPoint Presentation</vt:lpstr>
      <vt:lpstr>BeAST detector layout</vt:lpstr>
      <vt:lpstr>Superconducting solenoid </vt:lpstr>
      <vt:lpstr>Will gas radiator RICH work in this field? </vt:lpstr>
      <vt:lpstr>Relative pion/kaon/proton yields</vt:lpstr>
      <vt:lpstr>Gas radiator RICH in the magnetic field </vt:lpstr>
      <vt:lpstr>PowerPoint Presentation</vt:lpstr>
    </vt:vector>
  </TitlesOfParts>
  <Manager/>
  <Company>BNL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Alexander Kiselev</dc:creator>
  <cp:keywords/>
  <dc:description/>
  <cp:lastModifiedBy>Alexander Kiselev</cp:lastModifiedBy>
  <cp:revision>924</cp:revision>
  <dcterms:created xsi:type="dcterms:W3CDTF">2014-09-08T12:49:29Z</dcterms:created>
  <dcterms:modified xsi:type="dcterms:W3CDTF">2016-04-28T18:23:45Z</dcterms:modified>
  <cp:category/>
</cp:coreProperties>
</file>